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handoutMasterIdLst>
    <p:handoutMasterId r:id="rId42"/>
  </p:handoutMasterIdLst>
  <p:sldIdLst>
    <p:sldId id="256" r:id="rId2"/>
    <p:sldId id="273" r:id="rId3"/>
    <p:sldId id="293" r:id="rId4"/>
    <p:sldId id="274" r:id="rId5"/>
    <p:sldId id="291" r:id="rId6"/>
    <p:sldId id="275" r:id="rId7"/>
    <p:sldId id="276" r:id="rId8"/>
    <p:sldId id="289" r:id="rId9"/>
    <p:sldId id="267" r:id="rId10"/>
    <p:sldId id="290" r:id="rId11"/>
    <p:sldId id="259" r:id="rId12"/>
    <p:sldId id="264" r:id="rId13"/>
    <p:sldId id="265" r:id="rId14"/>
    <p:sldId id="285" r:id="rId15"/>
    <p:sldId id="266" r:id="rId16"/>
    <p:sldId id="268" r:id="rId17"/>
    <p:sldId id="286" r:id="rId18"/>
    <p:sldId id="287" r:id="rId19"/>
    <p:sldId id="269" r:id="rId20"/>
    <p:sldId id="260" r:id="rId21"/>
    <p:sldId id="262" r:id="rId22"/>
    <p:sldId id="280" r:id="rId23"/>
    <p:sldId id="281" r:id="rId24"/>
    <p:sldId id="283" r:id="rId25"/>
    <p:sldId id="282" r:id="rId26"/>
    <p:sldId id="284" r:id="rId27"/>
    <p:sldId id="292" r:id="rId28"/>
    <p:sldId id="297" r:id="rId29"/>
    <p:sldId id="277" r:id="rId30"/>
    <p:sldId id="294" r:id="rId31"/>
    <p:sldId id="295" r:id="rId32"/>
    <p:sldId id="296" r:id="rId33"/>
    <p:sldId id="288" r:id="rId34"/>
    <p:sldId id="271" r:id="rId35"/>
    <p:sldId id="270" r:id="rId36"/>
    <p:sldId id="278" r:id="rId37"/>
    <p:sldId id="301" r:id="rId38"/>
    <p:sldId id="300" r:id="rId39"/>
    <p:sldId id="299" r:id="rId4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DQALk3EweE2dTS+/RwNlyA==" hashData="dNW2GxsYj6ru3OzPGMZHOaeaLyLxnYFr3ZPS4l5lUjrGYRFY+RtzsAW+5Gq5Re+VbczmqSSgoPG8QLqkkFfsz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132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5559" tIns="47780" rIns="95559" bIns="47780" rtlCol="0"/>
          <a:lstStyle>
            <a:lvl1pPr algn="l">
              <a:defRPr sz="1300"/>
            </a:lvl1pPr>
          </a:lstStyle>
          <a:p>
            <a:endParaRPr lang="en-ZA"/>
          </a:p>
        </p:txBody>
      </p:sp>
      <p:sp>
        <p:nvSpPr>
          <p:cNvPr id="3" name="Date Placeholder 2"/>
          <p:cNvSpPr>
            <a:spLocks noGrp="1"/>
          </p:cNvSpPr>
          <p:nvPr>
            <p:ph type="dt" sz="quarter" idx="1"/>
          </p:nvPr>
        </p:nvSpPr>
        <p:spPr>
          <a:xfrm>
            <a:off x="3850443" y="0"/>
            <a:ext cx="2945659" cy="498056"/>
          </a:xfrm>
          <a:prstGeom prst="rect">
            <a:avLst/>
          </a:prstGeom>
        </p:spPr>
        <p:txBody>
          <a:bodyPr vert="horz" lIns="95559" tIns="47780" rIns="95559" bIns="47780" rtlCol="0"/>
          <a:lstStyle>
            <a:lvl1pPr algn="r">
              <a:defRPr sz="1300"/>
            </a:lvl1pPr>
          </a:lstStyle>
          <a:p>
            <a:fld id="{23256832-0478-40FD-91E0-8B7BF0DA09B5}" type="datetimeFigureOut">
              <a:rPr lang="en-ZA" smtClean="0"/>
              <a:t>2020/12/08</a:t>
            </a:fld>
            <a:endParaRPr lang="en-ZA"/>
          </a:p>
        </p:txBody>
      </p:sp>
      <p:sp>
        <p:nvSpPr>
          <p:cNvPr id="4" name="Footer Placeholder 3"/>
          <p:cNvSpPr>
            <a:spLocks noGrp="1"/>
          </p:cNvSpPr>
          <p:nvPr>
            <p:ph type="ftr" sz="quarter" idx="2"/>
          </p:nvPr>
        </p:nvSpPr>
        <p:spPr>
          <a:xfrm>
            <a:off x="0" y="9428585"/>
            <a:ext cx="2945659" cy="498055"/>
          </a:xfrm>
          <a:prstGeom prst="rect">
            <a:avLst/>
          </a:prstGeom>
        </p:spPr>
        <p:txBody>
          <a:bodyPr vert="horz" lIns="95559" tIns="47780" rIns="95559" bIns="47780" rtlCol="0" anchor="b"/>
          <a:lstStyle>
            <a:lvl1pPr algn="l">
              <a:defRPr sz="1300"/>
            </a:lvl1pPr>
          </a:lstStyle>
          <a:p>
            <a:endParaRPr lang="en-ZA"/>
          </a:p>
        </p:txBody>
      </p:sp>
      <p:sp>
        <p:nvSpPr>
          <p:cNvPr id="5" name="Slide Number Placeholder 4"/>
          <p:cNvSpPr>
            <a:spLocks noGrp="1"/>
          </p:cNvSpPr>
          <p:nvPr>
            <p:ph type="sldNum" sz="quarter" idx="3"/>
          </p:nvPr>
        </p:nvSpPr>
        <p:spPr>
          <a:xfrm>
            <a:off x="3850443" y="9428585"/>
            <a:ext cx="2945659" cy="498055"/>
          </a:xfrm>
          <a:prstGeom prst="rect">
            <a:avLst/>
          </a:prstGeom>
        </p:spPr>
        <p:txBody>
          <a:bodyPr vert="horz" lIns="95559" tIns="47780" rIns="95559" bIns="47780" rtlCol="0" anchor="b"/>
          <a:lstStyle>
            <a:lvl1pPr algn="r">
              <a:defRPr sz="1300"/>
            </a:lvl1pPr>
          </a:lstStyle>
          <a:p>
            <a:fld id="{EF26BF98-030F-4F5B-8DDB-BA163AE527AB}" type="slidenum">
              <a:rPr lang="en-ZA" smtClean="0"/>
              <a:t>‹#›</a:t>
            </a:fld>
            <a:endParaRPr lang="en-ZA"/>
          </a:p>
        </p:txBody>
      </p:sp>
    </p:spTree>
    <p:extLst>
      <p:ext uri="{BB962C8B-B14F-4D97-AF65-F5344CB8AC3E}">
        <p14:creationId xmlns:p14="http://schemas.microsoft.com/office/powerpoint/2010/main" val="30882530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5559" tIns="47780" rIns="95559" bIns="47780" rtlCol="0"/>
          <a:lstStyle>
            <a:lvl1pPr algn="l">
              <a:defRPr sz="1300"/>
            </a:lvl1pPr>
          </a:lstStyle>
          <a:p>
            <a:endParaRPr lang="en-ZA"/>
          </a:p>
        </p:txBody>
      </p:sp>
      <p:sp>
        <p:nvSpPr>
          <p:cNvPr id="3" name="Date Placeholder 2"/>
          <p:cNvSpPr>
            <a:spLocks noGrp="1"/>
          </p:cNvSpPr>
          <p:nvPr>
            <p:ph type="dt" idx="1"/>
          </p:nvPr>
        </p:nvSpPr>
        <p:spPr>
          <a:xfrm>
            <a:off x="3850443" y="0"/>
            <a:ext cx="2945659" cy="498056"/>
          </a:xfrm>
          <a:prstGeom prst="rect">
            <a:avLst/>
          </a:prstGeom>
        </p:spPr>
        <p:txBody>
          <a:bodyPr vert="horz" lIns="95559" tIns="47780" rIns="95559" bIns="47780" rtlCol="0"/>
          <a:lstStyle>
            <a:lvl1pPr algn="r">
              <a:defRPr sz="1300"/>
            </a:lvl1pPr>
          </a:lstStyle>
          <a:p>
            <a:fld id="{80CFF69D-20CE-4415-A8F6-9B832494A7F2}" type="datetimeFigureOut">
              <a:rPr lang="en-ZA" smtClean="0"/>
              <a:t>2020/12/08</a:t>
            </a:fld>
            <a:endParaRPr lang="en-ZA"/>
          </a:p>
        </p:txBody>
      </p:sp>
      <p:sp>
        <p:nvSpPr>
          <p:cNvPr id="4" name="Slide Image Placeholder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5559" tIns="47780" rIns="95559" bIns="47780" rtlCol="0" anchor="ctr"/>
          <a:lstStyle/>
          <a:p>
            <a:endParaRPr lang="en-ZA"/>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5559" tIns="47780" rIns="95559" bIns="4778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9428585"/>
            <a:ext cx="2945659" cy="498055"/>
          </a:xfrm>
          <a:prstGeom prst="rect">
            <a:avLst/>
          </a:prstGeom>
        </p:spPr>
        <p:txBody>
          <a:bodyPr vert="horz" lIns="95559" tIns="47780" rIns="95559" bIns="47780" rtlCol="0" anchor="b"/>
          <a:lstStyle>
            <a:lvl1pPr algn="l">
              <a:defRPr sz="1300"/>
            </a:lvl1pPr>
          </a:lstStyle>
          <a:p>
            <a:endParaRPr lang="en-ZA"/>
          </a:p>
        </p:txBody>
      </p:sp>
      <p:sp>
        <p:nvSpPr>
          <p:cNvPr id="7" name="Slide Number Placeholder 6"/>
          <p:cNvSpPr>
            <a:spLocks noGrp="1"/>
          </p:cNvSpPr>
          <p:nvPr>
            <p:ph type="sldNum" sz="quarter" idx="5"/>
          </p:nvPr>
        </p:nvSpPr>
        <p:spPr>
          <a:xfrm>
            <a:off x="3850443" y="9428585"/>
            <a:ext cx="2945659" cy="498055"/>
          </a:xfrm>
          <a:prstGeom prst="rect">
            <a:avLst/>
          </a:prstGeom>
        </p:spPr>
        <p:txBody>
          <a:bodyPr vert="horz" lIns="95559" tIns="47780" rIns="95559" bIns="47780" rtlCol="0" anchor="b"/>
          <a:lstStyle>
            <a:lvl1pPr algn="r">
              <a:defRPr sz="1300"/>
            </a:lvl1pPr>
          </a:lstStyle>
          <a:p>
            <a:fld id="{F3E603D9-F491-4931-ADFC-D7B4059CEAB0}" type="slidenum">
              <a:rPr lang="en-ZA" smtClean="0"/>
              <a:t>‹#›</a:t>
            </a:fld>
            <a:endParaRPr lang="en-ZA"/>
          </a:p>
        </p:txBody>
      </p:sp>
    </p:spTree>
    <p:extLst>
      <p:ext uri="{BB962C8B-B14F-4D97-AF65-F5344CB8AC3E}">
        <p14:creationId xmlns:p14="http://schemas.microsoft.com/office/powerpoint/2010/main" val="2648477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F3E603D9-F491-4931-ADFC-D7B4059CEAB0}" type="slidenum">
              <a:rPr lang="en-ZA" smtClean="0"/>
              <a:t>1</a:t>
            </a:fld>
            <a:endParaRPr lang="en-ZA"/>
          </a:p>
        </p:txBody>
      </p:sp>
    </p:spTree>
    <p:extLst>
      <p:ext uri="{BB962C8B-B14F-4D97-AF65-F5344CB8AC3E}">
        <p14:creationId xmlns:p14="http://schemas.microsoft.com/office/powerpoint/2010/main" val="930785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F3E603D9-F491-4931-ADFC-D7B4059CEAB0}" type="slidenum">
              <a:rPr lang="en-ZA" smtClean="0"/>
              <a:t>15</a:t>
            </a:fld>
            <a:endParaRPr lang="en-ZA"/>
          </a:p>
        </p:txBody>
      </p:sp>
    </p:spTree>
    <p:extLst>
      <p:ext uri="{BB962C8B-B14F-4D97-AF65-F5344CB8AC3E}">
        <p14:creationId xmlns:p14="http://schemas.microsoft.com/office/powerpoint/2010/main" val="559195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F3E603D9-F491-4931-ADFC-D7B4059CEAB0}" type="slidenum">
              <a:rPr lang="en-ZA" smtClean="0"/>
              <a:t>16</a:t>
            </a:fld>
            <a:endParaRPr lang="en-ZA"/>
          </a:p>
        </p:txBody>
      </p:sp>
    </p:spTree>
    <p:extLst>
      <p:ext uri="{BB962C8B-B14F-4D97-AF65-F5344CB8AC3E}">
        <p14:creationId xmlns:p14="http://schemas.microsoft.com/office/powerpoint/2010/main" val="203361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F3E603D9-F491-4931-ADFC-D7B4059CEAB0}" type="slidenum">
              <a:rPr lang="en-ZA" smtClean="0"/>
              <a:t>19</a:t>
            </a:fld>
            <a:endParaRPr lang="en-ZA"/>
          </a:p>
        </p:txBody>
      </p:sp>
    </p:spTree>
    <p:extLst>
      <p:ext uri="{BB962C8B-B14F-4D97-AF65-F5344CB8AC3E}">
        <p14:creationId xmlns:p14="http://schemas.microsoft.com/office/powerpoint/2010/main" val="169171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F3E603D9-F491-4931-ADFC-D7B4059CEAB0}" type="slidenum">
              <a:rPr lang="en-ZA" smtClean="0"/>
              <a:t>20</a:t>
            </a:fld>
            <a:endParaRPr lang="en-ZA"/>
          </a:p>
        </p:txBody>
      </p:sp>
    </p:spTree>
    <p:extLst>
      <p:ext uri="{BB962C8B-B14F-4D97-AF65-F5344CB8AC3E}">
        <p14:creationId xmlns:p14="http://schemas.microsoft.com/office/powerpoint/2010/main" val="3546446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F3E603D9-F491-4931-ADFC-D7B4059CEAB0}" type="slidenum">
              <a:rPr lang="en-ZA" smtClean="0"/>
              <a:t>21</a:t>
            </a:fld>
            <a:endParaRPr lang="en-ZA"/>
          </a:p>
        </p:txBody>
      </p:sp>
    </p:spTree>
    <p:extLst>
      <p:ext uri="{BB962C8B-B14F-4D97-AF65-F5344CB8AC3E}">
        <p14:creationId xmlns:p14="http://schemas.microsoft.com/office/powerpoint/2010/main" val="2351760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F3E603D9-F491-4931-ADFC-D7B4059CEAB0}" type="slidenum">
              <a:rPr lang="en-ZA" smtClean="0"/>
              <a:t>29</a:t>
            </a:fld>
            <a:endParaRPr lang="en-ZA"/>
          </a:p>
        </p:txBody>
      </p:sp>
    </p:spTree>
    <p:extLst>
      <p:ext uri="{BB962C8B-B14F-4D97-AF65-F5344CB8AC3E}">
        <p14:creationId xmlns:p14="http://schemas.microsoft.com/office/powerpoint/2010/main" val="1664297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F3E603D9-F491-4931-ADFC-D7B4059CEAB0}" type="slidenum">
              <a:rPr lang="en-ZA" smtClean="0"/>
              <a:t>34</a:t>
            </a:fld>
            <a:endParaRPr lang="en-ZA"/>
          </a:p>
        </p:txBody>
      </p:sp>
    </p:spTree>
    <p:extLst>
      <p:ext uri="{BB962C8B-B14F-4D97-AF65-F5344CB8AC3E}">
        <p14:creationId xmlns:p14="http://schemas.microsoft.com/office/powerpoint/2010/main" val="2565065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F3E603D9-F491-4931-ADFC-D7B4059CEAB0}" type="slidenum">
              <a:rPr lang="en-ZA" smtClean="0"/>
              <a:t>35</a:t>
            </a:fld>
            <a:endParaRPr lang="en-ZA"/>
          </a:p>
        </p:txBody>
      </p:sp>
    </p:spTree>
    <p:extLst>
      <p:ext uri="{BB962C8B-B14F-4D97-AF65-F5344CB8AC3E}">
        <p14:creationId xmlns:p14="http://schemas.microsoft.com/office/powerpoint/2010/main" val="1065181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F3E603D9-F491-4931-ADFC-D7B4059CEAB0}" type="slidenum">
              <a:rPr lang="en-ZA" smtClean="0"/>
              <a:t>38</a:t>
            </a:fld>
            <a:endParaRPr lang="en-ZA"/>
          </a:p>
        </p:txBody>
      </p:sp>
    </p:spTree>
    <p:extLst>
      <p:ext uri="{BB962C8B-B14F-4D97-AF65-F5344CB8AC3E}">
        <p14:creationId xmlns:p14="http://schemas.microsoft.com/office/powerpoint/2010/main" val="2050632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F3E603D9-F491-4931-ADFC-D7B4059CEAB0}" type="slidenum">
              <a:rPr lang="en-ZA" smtClean="0"/>
              <a:t>2</a:t>
            </a:fld>
            <a:endParaRPr lang="en-ZA"/>
          </a:p>
        </p:txBody>
      </p:sp>
    </p:spTree>
    <p:extLst>
      <p:ext uri="{BB962C8B-B14F-4D97-AF65-F5344CB8AC3E}">
        <p14:creationId xmlns:p14="http://schemas.microsoft.com/office/powerpoint/2010/main" val="2593434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F3E603D9-F491-4931-ADFC-D7B4059CEAB0}" type="slidenum">
              <a:rPr lang="en-ZA" smtClean="0"/>
              <a:t>4</a:t>
            </a:fld>
            <a:endParaRPr lang="en-ZA"/>
          </a:p>
        </p:txBody>
      </p:sp>
    </p:spTree>
    <p:extLst>
      <p:ext uri="{BB962C8B-B14F-4D97-AF65-F5344CB8AC3E}">
        <p14:creationId xmlns:p14="http://schemas.microsoft.com/office/powerpoint/2010/main" val="601309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F3E603D9-F491-4931-ADFC-D7B4059CEAB0}" type="slidenum">
              <a:rPr lang="en-ZA" smtClean="0"/>
              <a:t>6</a:t>
            </a:fld>
            <a:endParaRPr lang="en-ZA"/>
          </a:p>
        </p:txBody>
      </p:sp>
    </p:spTree>
    <p:extLst>
      <p:ext uri="{BB962C8B-B14F-4D97-AF65-F5344CB8AC3E}">
        <p14:creationId xmlns:p14="http://schemas.microsoft.com/office/powerpoint/2010/main" val="3907053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F3E603D9-F491-4931-ADFC-D7B4059CEAB0}" type="slidenum">
              <a:rPr lang="en-ZA" smtClean="0"/>
              <a:t>7</a:t>
            </a:fld>
            <a:endParaRPr lang="en-ZA"/>
          </a:p>
        </p:txBody>
      </p:sp>
    </p:spTree>
    <p:extLst>
      <p:ext uri="{BB962C8B-B14F-4D97-AF65-F5344CB8AC3E}">
        <p14:creationId xmlns:p14="http://schemas.microsoft.com/office/powerpoint/2010/main" val="4274690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F3E603D9-F491-4931-ADFC-D7B4059CEAB0}" type="slidenum">
              <a:rPr lang="en-ZA" smtClean="0"/>
              <a:t>9</a:t>
            </a:fld>
            <a:endParaRPr lang="en-ZA"/>
          </a:p>
        </p:txBody>
      </p:sp>
    </p:spTree>
    <p:extLst>
      <p:ext uri="{BB962C8B-B14F-4D97-AF65-F5344CB8AC3E}">
        <p14:creationId xmlns:p14="http://schemas.microsoft.com/office/powerpoint/2010/main" val="3074579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F3E603D9-F491-4931-ADFC-D7B4059CEAB0}" type="slidenum">
              <a:rPr lang="en-ZA" smtClean="0"/>
              <a:t>11</a:t>
            </a:fld>
            <a:endParaRPr lang="en-ZA"/>
          </a:p>
        </p:txBody>
      </p:sp>
    </p:spTree>
    <p:extLst>
      <p:ext uri="{BB962C8B-B14F-4D97-AF65-F5344CB8AC3E}">
        <p14:creationId xmlns:p14="http://schemas.microsoft.com/office/powerpoint/2010/main" val="2504024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F3E603D9-F491-4931-ADFC-D7B4059CEAB0}" type="slidenum">
              <a:rPr lang="en-ZA" smtClean="0"/>
              <a:t>12</a:t>
            </a:fld>
            <a:endParaRPr lang="en-ZA"/>
          </a:p>
        </p:txBody>
      </p:sp>
    </p:spTree>
    <p:extLst>
      <p:ext uri="{BB962C8B-B14F-4D97-AF65-F5344CB8AC3E}">
        <p14:creationId xmlns:p14="http://schemas.microsoft.com/office/powerpoint/2010/main" val="2386622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F3E603D9-F491-4931-ADFC-D7B4059CEAB0}" type="slidenum">
              <a:rPr lang="en-ZA" smtClean="0"/>
              <a:t>13</a:t>
            </a:fld>
            <a:endParaRPr lang="en-ZA"/>
          </a:p>
        </p:txBody>
      </p:sp>
    </p:spTree>
    <p:extLst>
      <p:ext uri="{BB962C8B-B14F-4D97-AF65-F5344CB8AC3E}">
        <p14:creationId xmlns:p14="http://schemas.microsoft.com/office/powerpoint/2010/main" val="1842209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C9C41D-35E4-48C8-BBCB-389829E2266E}" type="datetimeFigureOut">
              <a:rPr lang="en-ZA" smtClean="0"/>
              <a:t>2020/12/08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30C7013-9EBC-4574-9506-041198AC07D6}" type="slidenum">
              <a:rPr lang="en-ZA" smtClean="0"/>
              <a:t>‹#›</a:t>
            </a:fld>
            <a:endParaRPr lang="en-ZA"/>
          </a:p>
        </p:txBody>
      </p:sp>
    </p:spTree>
    <p:extLst>
      <p:ext uri="{BB962C8B-B14F-4D97-AF65-F5344CB8AC3E}">
        <p14:creationId xmlns:p14="http://schemas.microsoft.com/office/powerpoint/2010/main" val="2549742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C9C41D-35E4-48C8-BBCB-389829E2266E}" type="datetimeFigureOut">
              <a:rPr lang="en-ZA" smtClean="0"/>
              <a:t>2020/12/08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30C7013-9EBC-4574-9506-041198AC07D6}" type="slidenum">
              <a:rPr lang="en-ZA" smtClean="0"/>
              <a:t>‹#›</a:t>
            </a:fld>
            <a:endParaRPr lang="en-ZA"/>
          </a:p>
        </p:txBody>
      </p:sp>
    </p:spTree>
    <p:extLst>
      <p:ext uri="{BB962C8B-B14F-4D97-AF65-F5344CB8AC3E}">
        <p14:creationId xmlns:p14="http://schemas.microsoft.com/office/powerpoint/2010/main" val="2058823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C9C41D-35E4-48C8-BBCB-389829E2266E}" type="datetimeFigureOut">
              <a:rPr lang="en-ZA" smtClean="0"/>
              <a:t>2020/12/08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30C7013-9EBC-4574-9506-041198AC07D6}" type="slidenum">
              <a:rPr lang="en-ZA" smtClean="0"/>
              <a:t>‹#›</a:t>
            </a:fld>
            <a:endParaRPr lang="en-ZA"/>
          </a:p>
        </p:txBody>
      </p:sp>
    </p:spTree>
    <p:extLst>
      <p:ext uri="{BB962C8B-B14F-4D97-AF65-F5344CB8AC3E}">
        <p14:creationId xmlns:p14="http://schemas.microsoft.com/office/powerpoint/2010/main" val="3309956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C9C41D-35E4-48C8-BBCB-389829E2266E}" type="datetimeFigureOut">
              <a:rPr lang="en-ZA" smtClean="0"/>
              <a:t>2020/12/08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30C7013-9EBC-4574-9506-041198AC07D6}" type="slidenum">
              <a:rPr lang="en-ZA" smtClean="0"/>
              <a:t>‹#›</a:t>
            </a:fld>
            <a:endParaRPr lang="en-ZA"/>
          </a:p>
        </p:txBody>
      </p:sp>
    </p:spTree>
    <p:extLst>
      <p:ext uri="{BB962C8B-B14F-4D97-AF65-F5344CB8AC3E}">
        <p14:creationId xmlns:p14="http://schemas.microsoft.com/office/powerpoint/2010/main" val="3533623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C9C41D-35E4-48C8-BBCB-389829E2266E}" type="datetimeFigureOut">
              <a:rPr lang="en-ZA" smtClean="0"/>
              <a:t>2020/12/08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30C7013-9EBC-4574-9506-041198AC07D6}" type="slidenum">
              <a:rPr lang="en-ZA" smtClean="0"/>
              <a:t>‹#›</a:t>
            </a:fld>
            <a:endParaRPr lang="en-ZA"/>
          </a:p>
        </p:txBody>
      </p:sp>
    </p:spTree>
    <p:extLst>
      <p:ext uri="{BB962C8B-B14F-4D97-AF65-F5344CB8AC3E}">
        <p14:creationId xmlns:p14="http://schemas.microsoft.com/office/powerpoint/2010/main" val="482339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AC9C41D-35E4-48C8-BBCB-389829E2266E}" type="datetimeFigureOut">
              <a:rPr lang="en-ZA" smtClean="0"/>
              <a:t>2020/12/08</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A30C7013-9EBC-4574-9506-041198AC07D6}" type="slidenum">
              <a:rPr lang="en-ZA" smtClean="0"/>
              <a:t>‹#›</a:t>
            </a:fld>
            <a:endParaRPr lang="en-ZA"/>
          </a:p>
        </p:txBody>
      </p:sp>
    </p:spTree>
    <p:extLst>
      <p:ext uri="{BB962C8B-B14F-4D97-AF65-F5344CB8AC3E}">
        <p14:creationId xmlns:p14="http://schemas.microsoft.com/office/powerpoint/2010/main" val="3734968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AC9C41D-35E4-48C8-BBCB-389829E2266E}" type="datetimeFigureOut">
              <a:rPr lang="en-ZA" smtClean="0"/>
              <a:t>2020/12/08</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A30C7013-9EBC-4574-9506-041198AC07D6}" type="slidenum">
              <a:rPr lang="en-ZA" smtClean="0"/>
              <a:t>‹#›</a:t>
            </a:fld>
            <a:endParaRPr lang="en-ZA"/>
          </a:p>
        </p:txBody>
      </p:sp>
    </p:spTree>
    <p:extLst>
      <p:ext uri="{BB962C8B-B14F-4D97-AF65-F5344CB8AC3E}">
        <p14:creationId xmlns:p14="http://schemas.microsoft.com/office/powerpoint/2010/main" val="3709254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AC9C41D-35E4-48C8-BBCB-389829E2266E}" type="datetimeFigureOut">
              <a:rPr lang="en-ZA" smtClean="0"/>
              <a:t>2020/12/08</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A30C7013-9EBC-4574-9506-041198AC07D6}" type="slidenum">
              <a:rPr lang="en-ZA" smtClean="0"/>
              <a:t>‹#›</a:t>
            </a:fld>
            <a:endParaRPr lang="en-ZA"/>
          </a:p>
        </p:txBody>
      </p:sp>
    </p:spTree>
    <p:extLst>
      <p:ext uri="{BB962C8B-B14F-4D97-AF65-F5344CB8AC3E}">
        <p14:creationId xmlns:p14="http://schemas.microsoft.com/office/powerpoint/2010/main" val="2450961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C9C41D-35E4-48C8-BBCB-389829E2266E}" type="datetimeFigureOut">
              <a:rPr lang="en-ZA" smtClean="0"/>
              <a:t>2020/12/08</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A30C7013-9EBC-4574-9506-041198AC07D6}" type="slidenum">
              <a:rPr lang="en-ZA" smtClean="0"/>
              <a:t>‹#›</a:t>
            </a:fld>
            <a:endParaRPr lang="en-ZA"/>
          </a:p>
        </p:txBody>
      </p:sp>
    </p:spTree>
    <p:extLst>
      <p:ext uri="{BB962C8B-B14F-4D97-AF65-F5344CB8AC3E}">
        <p14:creationId xmlns:p14="http://schemas.microsoft.com/office/powerpoint/2010/main" val="456311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C9C41D-35E4-48C8-BBCB-389829E2266E}" type="datetimeFigureOut">
              <a:rPr lang="en-ZA" smtClean="0"/>
              <a:t>2020/12/08</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A30C7013-9EBC-4574-9506-041198AC07D6}" type="slidenum">
              <a:rPr lang="en-ZA" smtClean="0"/>
              <a:t>‹#›</a:t>
            </a:fld>
            <a:endParaRPr lang="en-ZA"/>
          </a:p>
        </p:txBody>
      </p:sp>
    </p:spTree>
    <p:extLst>
      <p:ext uri="{BB962C8B-B14F-4D97-AF65-F5344CB8AC3E}">
        <p14:creationId xmlns:p14="http://schemas.microsoft.com/office/powerpoint/2010/main" val="1933349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C9C41D-35E4-48C8-BBCB-389829E2266E}" type="datetimeFigureOut">
              <a:rPr lang="en-ZA" smtClean="0"/>
              <a:t>2020/12/08</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A30C7013-9EBC-4574-9506-041198AC07D6}" type="slidenum">
              <a:rPr lang="en-ZA" smtClean="0"/>
              <a:t>‹#›</a:t>
            </a:fld>
            <a:endParaRPr lang="en-ZA"/>
          </a:p>
        </p:txBody>
      </p:sp>
    </p:spTree>
    <p:extLst>
      <p:ext uri="{BB962C8B-B14F-4D97-AF65-F5344CB8AC3E}">
        <p14:creationId xmlns:p14="http://schemas.microsoft.com/office/powerpoint/2010/main" val="781301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9C41D-35E4-48C8-BBCB-389829E2266E}" type="datetimeFigureOut">
              <a:rPr lang="en-ZA" smtClean="0"/>
              <a:t>2020/12/08</a:t>
            </a:fld>
            <a:endParaRPr lang="en-Z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0C7013-9EBC-4574-9506-041198AC07D6}" type="slidenum">
              <a:rPr lang="en-ZA" smtClean="0"/>
              <a:t>‹#›</a:t>
            </a:fld>
            <a:endParaRPr lang="en-ZA"/>
          </a:p>
        </p:txBody>
      </p:sp>
    </p:spTree>
    <p:extLst>
      <p:ext uri="{BB962C8B-B14F-4D97-AF65-F5344CB8AC3E}">
        <p14:creationId xmlns:p14="http://schemas.microsoft.com/office/powerpoint/2010/main" val="3547850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co.za/url?url=http://www.toonvectors.com/clip-art/cartoon-woman-angry-teacher-black-white/70750&amp;rct=j&amp;frm=1&amp;q=&amp;esrc=s&amp;sa=U&amp;ei=Ha63VIe8KY7d7Qaby4GADw&amp;ved=0CB8Q9QEwBQ&amp;usg=AFQjCNG4DC7gJJQqM6k6rgqUqk_fJMOA9A"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co.za/url?url=http://www.knowabouthealth.com/cartoon-characters-allure-kids-to-junk-foods/3428/&amp;rct=j&amp;frm=1&amp;q=&amp;esrc=s&amp;sa=U&amp;ei=yau3VK6ZD-Pm7gaAzYAQ&amp;ved=0CB4Q9QEwAQ&amp;usg=AFQjCNHxD23Zsafw68H2CSw1p-_Czm14Og"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9144000" cy="6858000"/>
          </a:xfrm>
        </p:spPr>
      </p:pic>
      <p:sp>
        <p:nvSpPr>
          <p:cNvPr id="4" name="Title 3"/>
          <p:cNvSpPr>
            <a:spLocks noGrp="1"/>
          </p:cNvSpPr>
          <p:nvPr>
            <p:ph type="title"/>
          </p:nvPr>
        </p:nvSpPr>
        <p:spPr>
          <a:xfrm>
            <a:off x="0" y="365126"/>
            <a:ext cx="9143999" cy="2223528"/>
          </a:xfrm>
        </p:spPr>
        <p:txBody>
          <a:bodyPr>
            <a:noAutofit/>
          </a:bodyPr>
          <a:lstStyle/>
          <a:p>
            <a:pPr algn="ctr"/>
            <a:r>
              <a:rPr lang="en-ZA" sz="3600" b="1" dirty="0">
                <a:latin typeface="Arial" panose="020B0604020202020204" pitchFamily="34" charset="0"/>
                <a:cs typeface="Arial" panose="020B0604020202020204" pitchFamily="34" charset="0"/>
              </a:rPr>
              <a:t>Welcome </a:t>
            </a:r>
            <a:r>
              <a:rPr lang="en-ZA" sz="3600" b="1" dirty="0" smtClean="0">
                <a:latin typeface="Arial" panose="020B0604020202020204" pitchFamily="34" charset="0"/>
                <a:cs typeface="Arial" panose="020B0604020202020204" pitchFamily="34" charset="0"/>
              </a:rPr>
              <a:t>to Our New Grade One Parents</a:t>
            </a:r>
            <a:r>
              <a:rPr lang="en-ZA" sz="3600" dirty="0" smtClean="0">
                <a:latin typeface="Arial" panose="020B0604020202020204" pitchFamily="34" charset="0"/>
                <a:cs typeface="Arial" panose="020B0604020202020204" pitchFamily="34" charset="0"/>
              </a:rPr>
              <a:t/>
            </a:r>
            <a:br>
              <a:rPr lang="en-ZA" sz="3600" dirty="0" smtClean="0">
                <a:latin typeface="Arial" panose="020B0604020202020204" pitchFamily="34" charset="0"/>
                <a:cs typeface="Arial" panose="020B0604020202020204" pitchFamily="34" charset="0"/>
              </a:rPr>
            </a:br>
            <a:r>
              <a:rPr lang="en-ZA" sz="3600" dirty="0" smtClean="0">
                <a:latin typeface="Arial" panose="020B0604020202020204" pitchFamily="34" charset="0"/>
                <a:cs typeface="Arial" panose="020B0604020202020204" pitchFamily="34" charset="0"/>
              </a:rPr>
              <a:t>2021</a:t>
            </a:r>
            <a:br>
              <a:rPr lang="en-ZA" sz="3600" dirty="0" smtClean="0">
                <a:latin typeface="Arial" panose="020B0604020202020204" pitchFamily="34" charset="0"/>
                <a:cs typeface="Arial" panose="020B0604020202020204" pitchFamily="34" charset="0"/>
              </a:rPr>
            </a:br>
            <a:r>
              <a:rPr lang="en-ZA" sz="2800" dirty="0" smtClean="0">
                <a:latin typeface="Arial" panose="020B0604020202020204" pitchFamily="34" charset="0"/>
                <a:cs typeface="Arial" panose="020B0604020202020204" pitchFamily="34" charset="0"/>
              </a:rPr>
              <a:t>Edenglen Primary Schoo</a:t>
            </a:r>
            <a:r>
              <a:rPr lang="en-ZA" sz="2800" dirty="0">
                <a:latin typeface="Arial" panose="020B0604020202020204" pitchFamily="34" charset="0"/>
                <a:cs typeface="Arial" panose="020B0604020202020204" pitchFamily="34" charset="0"/>
              </a:rPr>
              <a:t>l</a:t>
            </a:r>
          </a:p>
        </p:txBody>
      </p:sp>
    </p:spTree>
    <p:extLst>
      <p:ext uri="{BB962C8B-B14F-4D97-AF65-F5344CB8AC3E}">
        <p14:creationId xmlns:p14="http://schemas.microsoft.com/office/powerpoint/2010/main" val="2967811492"/>
      </p:ext>
    </p:extLst>
  </p:cSld>
  <p:clrMapOvr>
    <a:masterClrMapping/>
  </p:clrMapOvr>
  <mc:AlternateContent xmlns:mc="http://schemas.openxmlformats.org/markup-compatibility/2006" xmlns:p14="http://schemas.microsoft.com/office/powerpoint/2010/main">
    <mc:Choice Requires="p14">
      <p:transition spd="slow" p14:dur="2000" advTm="36638"/>
    </mc:Choice>
    <mc:Fallback xmlns="">
      <p:transition spd="slow" advTm="36638"/>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053" y="755999"/>
            <a:ext cx="2559676" cy="255967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806" y="3361385"/>
            <a:ext cx="2423777" cy="242377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173507" y="3817132"/>
            <a:ext cx="3625021" cy="3724609"/>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6281" r="36264"/>
          <a:stretch/>
        </p:blipFill>
        <p:spPr>
          <a:xfrm>
            <a:off x="2062500" y="3220552"/>
            <a:ext cx="1068946" cy="2705442"/>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33115" t="-460" r="30968" b="460"/>
          <a:stretch/>
        </p:blipFill>
        <p:spPr>
          <a:xfrm>
            <a:off x="3061282" y="3129132"/>
            <a:ext cx="1004553" cy="2796862"/>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9486" t="11133" r="11438" b="18821"/>
          <a:stretch/>
        </p:blipFill>
        <p:spPr>
          <a:xfrm>
            <a:off x="6681119" y="3361385"/>
            <a:ext cx="2226299" cy="1972061"/>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86277" y="3129132"/>
            <a:ext cx="2113611" cy="2113611"/>
          </a:xfrm>
          <a:prstGeom prst="rect">
            <a:avLst/>
          </a:prstGeom>
        </p:spPr>
      </p:pic>
      <p:pic>
        <p:nvPicPr>
          <p:cNvPr id="1026" name="Picture 2" descr="Image result for cadii bag 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5835" y="589440"/>
            <a:ext cx="247650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adii bag 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86674" y="595426"/>
            <a:ext cx="2407321" cy="240732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1515291" y="927463"/>
            <a:ext cx="2181498" cy="2075284"/>
          </a:xfrm>
          <a:prstGeom prst="line">
            <a:avLst/>
          </a:prstGeom>
          <a:ln w="57150"/>
        </p:spPr>
        <p:style>
          <a:lnRef idx="1">
            <a:schemeClr val="accent2"/>
          </a:lnRef>
          <a:fillRef idx="0">
            <a:schemeClr val="accent2"/>
          </a:fillRef>
          <a:effectRef idx="0">
            <a:schemeClr val="accent2"/>
          </a:effectRef>
          <a:fontRef idx="minor">
            <a:schemeClr val="tx1"/>
          </a:fontRef>
        </p:style>
      </p:cxnSp>
      <p:pic>
        <p:nvPicPr>
          <p:cNvPr id="12" name="Picture 11"/>
          <p:cNvPicPr>
            <a:picLocks noChangeAspect="1"/>
          </p:cNvPicPr>
          <p:nvPr/>
        </p:nvPicPr>
        <p:blipFill>
          <a:blip r:embed="rId11"/>
          <a:stretch>
            <a:fillRect/>
          </a:stretch>
        </p:blipFill>
        <p:spPr>
          <a:xfrm>
            <a:off x="4745555" y="469040"/>
            <a:ext cx="2804776" cy="2674499"/>
          </a:xfrm>
          <a:prstGeom prst="rect">
            <a:avLst/>
          </a:prstGeom>
        </p:spPr>
      </p:pic>
      <p:cxnSp>
        <p:nvCxnSpPr>
          <p:cNvPr id="14" name="Straight Connector 13"/>
          <p:cNvCxnSpPr/>
          <p:nvPr/>
        </p:nvCxnSpPr>
        <p:spPr>
          <a:xfrm flipV="1">
            <a:off x="1282053" y="927463"/>
            <a:ext cx="2559676" cy="1972491"/>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5" name="Picture 14"/>
          <p:cNvPicPr>
            <a:picLocks noChangeAspect="1"/>
          </p:cNvPicPr>
          <p:nvPr/>
        </p:nvPicPr>
        <p:blipFill>
          <a:blip r:embed="rId12"/>
          <a:stretch>
            <a:fillRect/>
          </a:stretch>
        </p:blipFill>
        <p:spPr>
          <a:xfrm>
            <a:off x="4586023" y="681342"/>
            <a:ext cx="3097431" cy="2397776"/>
          </a:xfrm>
          <a:prstGeom prst="rect">
            <a:avLst/>
          </a:prstGeom>
        </p:spPr>
      </p:pic>
    </p:spTree>
    <p:extLst>
      <p:ext uri="{BB962C8B-B14F-4D97-AF65-F5344CB8AC3E}">
        <p14:creationId xmlns:p14="http://schemas.microsoft.com/office/powerpoint/2010/main" val="1028212912"/>
      </p:ext>
    </p:extLst>
  </p:cSld>
  <p:clrMapOvr>
    <a:masterClrMapping/>
  </p:clrMapOvr>
  <mc:AlternateContent xmlns:mc="http://schemas.openxmlformats.org/markup-compatibility/2006" xmlns:p14="http://schemas.microsoft.com/office/powerpoint/2010/main">
    <mc:Choice Requires="p14">
      <p:transition spd="slow" p14:dur="2000" advTm="41566"/>
    </mc:Choice>
    <mc:Fallback xmlns="">
      <p:transition spd="slow" advTm="41566"/>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ZA" b="1" dirty="0" smtClean="0">
                <a:latin typeface="Arial" panose="020B0604020202020204" pitchFamily="34" charset="0"/>
                <a:cs typeface="Arial" panose="020B0604020202020204" pitchFamily="34" charset="0"/>
              </a:rPr>
              <a:t>HOMEWORK</a:t>
            </a:r>
            <a:endParaRPr lang="en-ZA" b="1" dirty="0">
              <a:latin typeface="Arial" panose="020B0604020202020204" pitchFamily="34" charset="0"/>
              <a:cs typeface="Arial" panose="020B0604020202020204" pitchFamily="34" charset="0"/>
            </a:endParaRPr>
          </a:p>
        </p:txBody>
      </p:sp>
      <p:sp>
        <p:nvSpPr>
          <p:cNvPr id="4" name="Content Placeholder 1"/>
          <p:cNvSpPr>
            <a:spLocks noGrp="1"/>
          </p:cNvSpPr>
          <p:nvPr>
            <p:ph idx="1"/>
          </p:nvPr>
        </p:nvSpPr>
        <p:spPr>
          <a:xfrm>
            <a:off x="360608" y="1416676"/>
            <a:ext cx="8154742" cy="4842456"/>
          </a:xfrm>
        </p:spPr>
        <p:txBody>
          <a:bodyPr>
            <a:normAutofit/>
          </a:bodyPr>
          <a:lstStyle/>
          <a:p>
            <a:r>
              <a:rPr lang="en-ZA" dirty="0" smtClean="0"/>
              <a:t>There are two homework books: the blue homework diary and the printed workbook. </a:t>
            </a:r>
          </a:p>
          <a:p>
            <a:r>
              <a:rPr lang="en-ZA" dirty="0" smtClean="0"/>
              <a:t>The blue diary must be signed by </a:t>
            </a:r>
            <a:r>
              <a:rPr lang="en-ZA" b="1" dirty="0" smtClean="0"/>
              <a:t>PARENTS</a:t>
            </a:r>
            <a:r>
              <a:rPr lang="en-ZA" dirty="0" smtClean="0"/>
              <a:t> every day.</a:t>
            </a:r>
          </a:p>
          <a:p>
            <a:r>
              <a:rPr lang="en-ZA" dirty="0" smtClean="0"/>
              <a:t>No homework on a Friday.</a:t>
            </a:r>
          </a:p>
          <a:p>
            <a:r>
              <a:rPr lang="en-ZA" dirty="0" smtClean="0"/>
              <a:t>Use your child's diary as a form of communication (no long messages please).</a:t>
            </a:r>
          </a:p>
          <a:p>
            <a:r>
              <a:rPr lang="en-ZA" dirty="0" smtClean="0"/>
              <a:t>Please make sure your child has stationery at home to complete homework. </a:t>
            </a:r>
          </a:p>
          <a:p>
            <a:r>
              <a:rPr lang="en-ZA" dirty="0" smtClean="0"/>
              <a:t>Please check the school Communicator often: www.school-communicator.com</a:t>
            </a:r>
            <a:endParaRPr lang="en-ZA" dirty="0"/>
          </a:p>
        </p:txBody>
      </p:sp>
    </p:spTree>
    <p:extLst>
      <p:ext uri="{BB962C8B-B14F-4D97-AF65-F5344CB8AC3E}">
        <p14:creationId xmlns:p14="http://schemas.microsoft.com/office/powerpoint/2010/main" val="4235796144"/>
      </p:ext>
    </p:extLst>
  </p:cSld>
  <p:clrMapOvr>
    <a:masterClrMapping/>
  </p:clrMapOvr>
  <mc:AlternateContent xmlns:mc="http://schemas.openxmlformats.org/markup-compatibility/2006" xmlns:p14="http://schemas.microsoft.com/office/powerpoint/2010/main">
    <mc:Choice Requires="p14">
      <p:transition spd="slow" p14:dur="2000" advTm="57719"/>
    </mc:Choice>
    <mc:Fallback xmlns="">
      <p:transition spd="slow" advTm="57719"/>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50" y="36512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b="1" dirty="0" smtClean="0">
                <a:latin typeface="Arial" panose="020B0604020202020204" pitchFamily="34" charset="0"/>
                <a:cs typeface="Arial" panose="020B0604020202020204" pitchFamily="34" charset="0"/>
              </a:rPr>
              <a:t>READING</a:t>
            </a:r>
            <a:endParaRPr lang="en-ZA" b="1" dirty="0">
              <a:latin typeface="Arial" panose="020B0604020202020204" pitchFamily="34" charset="0"/>
              <a:cs typeface="Arial" panose="020B0604020202020204" pitchFamily="34" charset="0"/>
            </a:endParaRPr>
          </a:p>
        </p:txBody>
      </p:sp>
      <p:sp>
        <p:nvSpPr>
          <p:cNvPr id="3" name="Content Placeholder 4"/>
          <p:cNvSpPr txBox="1">
            <a:spLocks/>
          </p:cNvSpPr>
          <p:nvPr/>
        </p:nvSpPr>
        <p:spPr>
          <a:xfrm>
            <a:off x="457200" y="1071546"/>
            <a:ext cx="4040188" cy="43145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ZA" sz="1800" dirty="0" smtClean="0">
                <a:latin typeface="Arial" panose="020B0604020202020204" pitchFamily="34" charset="0"/>
                <a:cs typeface="Arial" panose="020B0604020202020204" pitchFamily="34" charset="0"/>
              </a:rPr>
              <a:t>Learners will be issued with a reader and reading card.</a:t>
            </a:r>
          </a:p>
          <a:p>
            <a:pPr>
              <a:lnSpc>
                <a:spcPct val="150000"/>
              </a:lnSpc>
            </a:pPr>
            <a:r>
              <a:rPr lang="en-ZA" sz="1800" dirty="0" smtClean="0">
                <a:latin typeface="Arial" panose="020B0604020202020204" pitchFamily="34" charset="0"/>
                <a:cs typeface="Arial" panose="020B0604020202020204" pitchFamily="34" charset="0"/>
              </a:rPr>
              <a:t>The reading card MUST be signed every day by a PARENT, not only by the aftercare teacher. </a:t>
            </a:r>
          </a:p>
          <a:p>
            <a:pPr>
              <a:lnSpc>
                <a:spcPct val="150000"/>
              </a:lnSpc>
            </a:pPr>
            <a:r>
              <a:rPr lang="en-ZA" sz="1800" dirty="0" smtClean="0">
                <a:latin typeface="Arial" panose="020B0604020202020204" pitchFamily="34" charset="0"/>
                <a:cs typeface="Arial" panose="020B0604020202020204" pitchFamily="34" charset="0"/>
              </a:rPr>
              <a:t>If the reading card is not signed, new reading will not be given.</a:t>
            </a:r>
          </a:p>
          <a:p>
            <a:pPr>
              <a:lnSpc>
                <a:spcPct val="150000"/>
              </a:lnSpc>
            </a:pPr>
            <a:r>
              <a:rPr lang="en-ZA" sz="1800" dirty="0" smtClean="0">
                <a:latin typeface="Arial" panose="020B0604020202020204" pitchFamily="34" charset="0"/>
                <a:cs typeface="Arial" panose="020B0604020202020204" pitchFamily="34" charset="0"/>
              </a:rPr>
              <a:t>Please do not change the pages assigned by the teachers (we focus on pronunciation, punctuation, fluency, expression </a:t>
            </a:r>
            <a:r>
              <a:rPr lang="en-ZA" sz="1800" dirty="0" err="1" smtClean="0">
                <a:latin typeface="Arial" panose="020B0604020202020204" pitchFamily="34" charset="0"/>
                <a:cs typeface="Arial" panose="020B0604020202020204" pitchFamily="34" charset="0"/>
              </a:rPr>
              <a:t>etc</a:t>
            </a:r>
            <a:r>
              <a:rPr lang="en-ZA" sz="1800" dirty="0" smtClean="0">
                <a:latin typeface="Arial" panose="020B0604020202020204" pitchFamily="34" charset="0"/>
                <a:cs typeface="Arial" panose="020B0604020202020204" pitchFamily="34" charset="0"/>
              </a:rPr>
              <a:t>).</a:t>
            </a:r>
            <a:endParaRPr lang="en-ZA" sz="1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388" y="1435076"/>
            <a:ext cx="4382662" cy="4360417"/>
          </a:xfrm>
          <a:prstGeom prst="rect">
            <a:avLst/>
          </a:prstGeom>
          <a:ln>
            <a:noFill/>
          </a:ln>
          <a:effectLst>
            <a:softEdge rad="112500"/>
          </a:effectLst>
        </p:spPr>
      </p:pic>
    </p:spTree>
    <p:extLst>
      <p:ext uri="{BB962C8B-B14F-4D97-AF65-F5344CB8AC3E}">
        <p14:creationId xmlns:p14="http://schemas.microsoft.com/office/powerpoint/2010/main" val="3560214204"/>
      </p:ext>
    </p:extLst>
  </p:cSld>
  <p:clrMapOvr>
    <a:masterClrMapping/>
  </p:clrMapOvr>
  <mc:AlternateContent xmlns:mc="http://schemas.openxmlformats.org/markup-compatibility/2006" xmlns:p14="http://schemas.microsoft.com/office/powerpoint/2010/main">
    <mc:Choice Requires="p14">
      <p:transition spd="slow" p14:dur="2000" advTm="46573"/>
    </mc:Choice>
    <mc:Fallback xmlns="">
      <p:transition spd="slow" advTm="46573"/>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62" y="253133"/>
            <a:ext cx="4383261" cy="4383261"/>
          </a:xfrm>
          <a:prstGeom prst="rect">
            <a:avLst/>
          </a:prstGeom>
          <a:ln>
            <a:noFill/>
          </a:ln>
          <a:effectLst>
            <a:softEdge rad="112500"/>
          </a:effectLst>
        </p:spPr>
      </p:pic>
      <p:sp>
        <p:nvSpPr>
          <p:cNvPr id="3" name="Content Placeholder 5"/>
          <p:cNvSpPr txBox="1">
            <a:spLocks/>
          </p:cNvSpPr>
          <p:nvPr/>
        </p:nvSpPr>
        <p:spPr>
          <a:xfrm>
            <a:off x="4645025" y="386366"/>
            <a:ext cx="4284693" cy="61859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ZA" sz="2000" dirty="0" smtClean="0">
                <a:latin typeface="Arial" panose="020B0604020202020204" pitchFamily="34" charset="0"/>
                <a:cs typeface="Arial" panose="020B0604020202020204" pitchFamily="34" charset="0"/>
              </a:rPr>
              <a:t>We welcome comments or requests for the same reading.</a:t>
            </a:r>
          </a:p>
          <a:p>
            <a:pPr>
              <a:lnSpc>
                <a:spcPct val="150000"/>
              </a:lnSpc>
            </a:pPr>
            <a:r>
              <a:rPr lang="en-ZA" sz="2000" dirty="0" smtClean="0">
                <a:latin typeface="Arial" panose="020B0604020202020204" pitchFamily="34" charset="0"/>
                <a:cs typeface="Arial" panose="020B0604020202020204" pitchFamily="34" charset="0"/>
              </a:rPr>
              <a:t>Damaged and lost readers cost R250,00 to replace. Lost library books vary in price.</a:t>
            </a:r>
          </a:p>
          <a:p>
            <a:pPr>
              <a:lnSpc>
                <a:spcPct val="150000"/>
              </a:lnSpc>
            </a:pPr>
            <a:r>
              <a:rPr lang="en-ZA" sz="2000" dirty="0" smtClean="0">
                <a:latin typeface="Arial" panose="020B0604020202020204" pitchFamily="34" charset="0"/>
                <a:cs typeface="Arial" panose="020B0604020202020204" pitchFamily="34" charset="0"/>
              </a:rPr>
              <a:t>Please decorate your child’s library bag so that it can be easily identified.</a:t>
            </a:r>
          </a:p>
          <a:p>
            <a:pPr>
              <a:lnSpc>
                <a:spcPct val="150000"/>
              </a:lnSpc>
            </a:pPr>
            <a:r>
              <a:rPr lang="en-ZA" sz="2000" dirty="0" smtClean="0">
                <a:latin typeface="Arial" panose="020B0604020202020204" pitchFamily="34" charset="0"/>
                <a:cs typeface="Arial" panose="020B0604020202020204" pitchFamily="34" charset="0"/>
              </a:rPr>
              <a:t>No library bag: de-merit. Packing the library bag for school must become your child’s responsibility.</a:t>
            </a:r>
            <a:endParaRPr lang="en-ZA" sz="2000" dirty="0">
              <a:latin typeface="Arial" panose="020B0604020202020204" pitchFamily="34" charset="0"/>
              <a:cs typeface="Arial" panose="020B0604020202020204" pitchFamily="34" charset="0"/>
            </a:endParaRPr>
          </a:p>
        </p:txBody>
      </p:sp>
      <p:sp>
        <p:nvSpPr>
          <p:cNvPr id="5" name="TextBox 4"/>
          <p:cNvSpPr txBox="1"/>
          <p:nvPr/>
        </p:nvSpPr>
        <p:spPr>
          <a:xfrm>
            <a:off x="412125" y="4752304"/>
            <a:ext cx="3940936" cy="142032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ZA" sz="2000" dirty="0" smtClean="0">
                <a:latin typeface="Arial" panose="020B0604020202020204" pitchFamily="34" charset="0"/>
                <a:cs typeface="Arial" panose="020B0604020202020204" pitchFamily="34" charset="0"/>
              </a:rPr>
              <a:t>We encourage a love for reading. Take this time to read with and to your child.</a:t>
            </a:r>
            <a:endParaRPr lang="en-Z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3902885"/>
      </p:ext>
    </p:extLst>
  </p:cSld>
  <p:clrMapOvr>
    <a:masterClrMapping/>
  </p:clrMapOvr>
  <mc:AlternateContent xmlns:mc="http://schemas.openxmlformats.org/markup-compatibility/2006" xmlns:p14="http://schemas.microsoft.com/office/powerpoint/2010/main">
    <mc:Choice Requires="p14">
      <p:transition spd="slow" p14:dur="2000" advTm="41960"/>
    </mc:Choice>
    <mc:Fallback xmlns="">
      <p:transition spd="slow" advTm="4196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19473" y="2441782"/>
            <a:ext cx="5436837" cy="3058221"/>
          </a:xfrm>
          <a:prstGeom prst="rect">
            <a:avLst/>
          </a:prstGeom>
          <a:ln>
            <a:noFill/>
          </a:ln>
          <a:effectLst>
            <a:softEdge rad="112500"/>
          </a:effectLst>
        </p:spPr>
      </p:pic>
      <p:sp>
        <p:nvSpPr>
          <p:cNvPr id="3" name="Title 2"/>
          <p:cNvSpPr txBox="1">
            <a:spLocks/>
          </p:cNvSpPr>
          <p:nvPr/>
        </p:nvSpPr>
        <p:spPr>
          <a:xfrm>
            <a:off x="457200" y="27463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b="1" dirty="0" smtClean="0">
                <a:latin typeface="Arial" panose="020B0604020202020204" pitchFamily="34" charset="0"/>
                <a:cs typeface="Arial" panose="020B0604020202020204" pitchFamily="34" charset="0"/>
              </a:rPr>
              <a:t>Technology in the Classroom</a:t>
            </a:r>
            <a:endParaRPr lang="en-ZA" b="1" dirty="0">
              <a:latin typeface="Arial" panose="020B0604020202020204" pitchFamily="34" charset="0"/>
              <a:cs typeface="Arial" panose="020B0604020202020204" pitchFamily="34" charset="0"/>
            </a:endParaRPr>
          </a:p>
        </p:txBody>
      </p:sp>
      <p:sp>
        <p:nvSpPr>
          <p:cNvPr id="4" name="Content Placeholder 4"/>
          <p:cNvSpPr txBox="1">
            <a:spLocks/>
          </p:cNvSpPr>
          <p:nvPr/>
        </p:nvSpPr>
        <p:spPr>
          <a:xfrm>
            <a:off x="4153437" y="1252473"/>
            <a:ext cx="4040188" cy="43145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ZA" sz="1800" dirty="0" smtClean="0">
                <a:latin typeface="Arial" panose="020B0604020202020204" pitchFamily="34" charset="0"/>
                <a:cs typeface="Arial" panose="020B0604020202020204" pitchFamily="34" charset="0"/>
              </a:rPr>
              <a:t>We strive to prepare your children for the future.</a:t>
            </a:r>
          </a:p>
          <a:p>
            <a:pPr>
              <a:lnSpc>
                <a:spcPct val="150000"/>
              </a:lnSpc>
            </a:pPr>
            <a:r>
              <a:rPr lang="en-ZA" sz="1800" dirty="0" smtClean="0">
                <a:latin typeface="Arial" panose="020B0604020202020204" pitchFamily="34" charset="0"/>
                <a:cs typeface="Arial" panose="020B0604020202020204" pitchFamily="34" charset="0"/>
              </a:rPr>
              <a:t>Technology is a valuable learning tool.</a:t>
            </a:r>
          </a:p>
          <a:p>
            <a:pPr>
              <a:lnSpc>
                <a:spcPct val="150000"/>
              </a:lnSpc>
            </a:pPr>
            <a:r>
              <a:rPr lang="en-ZA" sz="1800" dirty="0" smtClean="0">
                <a:latin typeface="Arial" panose="020B0604020202020204" pitchFamily="34" charset="0"/>
                <a:cs typeface="Arial" panose="020B0604020202020204" pitchFamily="34" charset="0"/>
              </a:rPr>
              <a:t>iPad Labs used once a week as part of curriculum mediation.</a:t>
            </a:r>
          </a:p>
          <a:p>
            <a:pPr>
              <a:lnSpc>
                <a:spcPct val="150000"/>
              </a:lnSpc>
            </a:pPr>
            <a:r>
              <a:rPr lang="en-ZA" sz="1800" dirty="0" smtClean="0">
                <a:latin typeface="Arial" panose="020B0604020202020204" pitchFamily="34" charset="0"/>
                <a:cs typeface="Arial" panose="020B0604020202020204" pitchFamily="34" charset="0"/>
              </a:rPr>
              <a:t>There are many apps that can be used to enhance your child’s education.</a:t>
            </a:r>
          </a:p>
          <a:p>
            <a:pPr marL="0" indent="0">
              <a:lnSpc>
                <a:spcPct val="150000"/>
              </a:lnSpc>
              <a:buNone/>
            </a:pPr>
            <a:endParaRPr lang="en-ZA"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2780011"/>
      </p:ext>
    </p:extLst>
  </p:cSld>
  <p:clrMapOvr>
    <a:masterClrMapping/>
  </p:clrMapOvr>
  <mc:AlternateContent xmlns:mc="http://schemas.openxmlformats.org/markup-compatibility/2006" xmlns:p14="http://schemas.microsoft.com/office/powerpoint/2010/main">
    <mc:Choice Requires="p14">
      <p:transition spd="slow" p14:dur="2000" advTm="33184"/>
    </mc:Choice>
    <mc:Fallback xmlns="">
      <p:transition spd="slow" advTm="33184"/>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457200" y="27463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b="1" dirty="0" smtClean="0">
                <a:latin typeface="Arial" panose="020B0604020202020204" pitchFamily="34" charset="0"/>
                <a:cs typeface="Arial" panose="020B0604020202020204" pitchFamily="34" charset="0"/>
              </a:rPr>
              <a:t>DISCIPLINE</a:t>
            </a:r>
            <a:endParaRPr lang="en-ZA" b="1" dirty="0">
              <a:latin typeface="Arial" panose="020B0604020202020204" pitchFamily="34" charset="0"/>
              <a:cs typeface="Arial" panose="020B0604020202020204" pitchFamily="34" charset="0"/>
            </a:endParaRPr>
          </a:p>
        </p:txBody>
      </p:sp>
      <p:sp>
        <p:nvSpPr>
          <p:cNvPr id="3" name="Content Placeholder 1"/>
          <p:cNvSpPr txBox="1">
            <a:spLocks/>
          </p:cNvSpPr>
          <p:nvPr/>
        </p:nvSpPr>
        <p:spPr>
          <a:xfrm>
            <a:off x="457200" y="1142984"/>
            <a:ext cx="8229600" cy="51435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2400" dirty="0" smtClean="0"/>
              <a:t>Children need structure and rules to feel safe.</a:t>
            </a:r>
          </a:p>
          <a:p>
            <a:r>
              <a:rPr lang="en-ZA" sz="2400" dirty="0" smtClean="0"/>
              <a:t>Merit system – merits are given for positive behaviour - good work, responsibility, honesty, good reading etc.</a:t>
            </a:r>
          </a:p>
          <a:p>
            <a:r>
              <a:rPr lang="en-ZA" sz="2400" dirty="0" smtClean="0"/>
              <a:t>Demerit system – </a:t>
            </a:r>
            <a:r>
              <a:rPr lang="en-ZA" sz="2400" b="1" u="sng" dirty="0" smtClean="0"/>
              <a:t>consequence</a:t>
            </a:r>
            <a:r>
              <a:rPr lang="en-ZA" sz="2400" dirty="0" smtClean="0"/>
              <a:t> of negative behaviour; not punishment.</a:t>
            </a:r>
          </a:p>
          <a:p>
            <a:r>
              <a:rPr lang="en-ZA" sz="2400" dirty="0" smtClean="0"/>
              <a:t>Teachers give verbal and written warnings before issuing demerits unless exceptional circumstances.  </a:t>
            </a:r>
          </a:p>
          <a:p>
            <a:r>
              <a:rPr lang="en-ZA" sz="2400" dirty="0" smtClean="0"/>
              <a:t>BED TIME! Please ensure your children go to bed at a reasonable hour every night. </a:t>
            </a:r>
          </a:p>
          <a:p>
            <a:r>
              <a:rPr lang="en-ZA" sz="2400" dirty="0" smtClean="0"/>
              <a:t>Consistency in discipline between home and school is important. Please support a teacher’s decision to discipline your child. A united front is imperative!</a:t>
            </a:r>
          </a:p>
        </p:txBody>
      </p:sp>
      <p:pic>
        <p:nvPicPr>
          <p:cNvPr id="4" name="Picture 2" descr="https://encrypted-tbn0.gstatic.com/images?q=tbn:ANd9GcTL2L3356s7KehyYoA0Sub3FNdX6PXLc83xheFhpjhfeAr-q2maTigvHg">
            <a:hlinkClick r:id="rId3"/>
          </p:cNvPr>
          <p:cNvPicPr>
            <a:picLocks noChangeAspect="1" noChangeArrowheads="1"/>
          </p:cNvPicPr>
          <p:nvPr/>
        </p:nvPicPr>
        <p:blipFill>
          <a:blip r:embed="rId4"/>
          <a:srcRect/>
          <a:stretch>
            <a:fillRect/>
          </a:stretch>
        </p:blipFill>
        <p:spPr bwMode="auto">
          <a:xfrm>
            <a:off x="6045752" y="5405671"/>
            <a:ext cx="1347825" cy="1347825"/>
          </a:xfrm>
          <a:prstGeom prst="rect">
            <a:avLst/>
          </a:prstGeom>
          <a:noFill/>
        </p:spPr>
      </p:pic>
    </p:spTree>
    <p:extLst>
      <p:ext uri="{BB962C8B-B14F-4D97-AF65-F5344CB8AC3E}">
        <p14:creationId xmlns:p14="http://schemas.microsoft.com/office/powerpoint/2010/main" val="2717820487"/>
      </p:ext>
    </p:extLst>
  </p:cSld>
  <p:clrMapOvr>
    <a:masterClrMapping/>
  </p:clrMapOvr>
  <mc:AlternateContent xmlns:mc="http://schemas.openxmlformats.org/markup-compatibility/2006" xmlns:p14="http://schemas.microsoft.com/office/powerpoint/2010/main">
    <mc:Choice Requires="p14">
      <p:transition spd="slow" p14:dur="2000" advTm="128493"/>
    </mc:Choice>
    <mc:Fallback xmlns="">
      <p:transition spd="slow" advTm="128493"/>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274638"/>
            <a:ext cx="5576552"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sz="4000" b="1" dirty="0" smtClean="0">
                <a:latin typeface="Arial" panose="020B0604020202020204" pitchFamily="34" charset="0"/>
                <a:cs typeface="Arial" panose="020B0604020202020204" pitchFamily="34" charset="0"/>
              </a:rPr>
              <a:t>LEARNER  SUPPORT</a:t>
            </a:r>
            <a:endParaRPr lang="en-ZA" sz="4000" b="1" dirty="0">
              <a:latin typeface="Arial" panose="020B0604020202020204" pitchFamily="34" charset="0"/>
              <a:cs typeface="Arial" panose="020B0604020202020204" pitchFamily="34" charset="0"/>
            </a:endParaRPr>
          </a:p>
        </p:txBody>
      </p:sp>
      <p:sp>
        <p:nvSpPr>
          <p:cNvPr id="3" name="Content Placeholder 1"/>
          <p:cNvSpPr txBox="1">
            <a:spLocks/>
          </p:cNvSpPr>
          <p:nvPr/>
        </p:nvSpPr>
        <p:spPr>
          <a:xfrm>
            <a:off x="341290" y="723141"/>
            <a:ext cx="8229600" cy="45259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pPr>
            <a:r>
              <a:rPr lang="en-ZA" sz="1800" dirty="0" smtClean="0">
                <a:latin typeface="Arial" panose="020B0604020202020204" pitchFamily="34" charset="0"/>
                <a:cs typeface="Arial" panose="020B0604020202020204" pitchFamily="34" charset="0"/>
              </a:rPr>
              <a:t>Occupational Therapy</a:t>
            </a:r>
          </a:p>
          <a:p>
            <a:pPr>
              <a:lnSpc>
                <a:spcPct val="170000"/>
              </a:lnSpc>
            </a:pPr>
            <a:r>
              <a:rPr lang="en-ZA" sz="1800" dirty="0" smtClean="0">
                <a:latin typeface="Arial" panose="020B0604020202020204" pitchFamily="34" charset="0"/>
                <a:cs typeface="Arial" panose="020B0604020202020204" pitchFamily="34" charset="0"/>
              </a:rPr>
              <a:t>Speech Therapy</a:t>
            </a:r>
          </a:p>
          <a:p>
            <a:pPr>
              <a:lnSpc>
                <a:spcPct val="170000"/>
              </a:lnSpc>
            </a:pPr>
            <a:r>
              <a:rPr lang="en-ZA" sz="1800" dirty="0" smtClean="0">
                <a:latin typeface="Arial" panose="020B0604020202020204" pitchFamily="34" charset="0"/>
                <a:cs typeface="Arial" panose="020B0604020202020204" pitchFamily="34" charset="0"/>
              </a:rPr>
              <a:t>Remedial Therapy</a:t>
            </a:r>
          </a:p>
          <a:p>
            <a:pPr>
              <a:lnSpc>
                <a:spcPct val="170000"/>
              </a:lnSpc>
            </a:pPr>
            <a:r>
              <a:rPr lang="en-ZA" sz="1800" dirty="0" smtClean="0">
                <a:latin typeface="Arial" panose="020B0604020202020204" pitchFamily="34" charset="0"/>
                <a:cs typeface="Arial" panose="020B0604020202020204" pitchFamily="34" charset="0"/>
              </a:rPr>
              <a:t>Smart Brain (English and Afrikaans)</a:t>
            </a:r>
          </a:p>
          <a:p>
            <a:pPr>
              <a:lnSpc>
                <a:spcPct val="170000"/>
              </a:lnSpc>
            </a:pPr>
            <a:r>
              <a:rPr lang="en-ZA" sz="1800" dirty="0" smtClean="0">
                <a:latin typeface="Arial" panose="020B0604020202020204" pitchFamily="34" charset="0"/>
                <a:cs typeface="Arial" panose="020B0604020202020204" pitchFamily="34" charset="0"/>
              </a:rPr>
              <a:t>All of the above therapies are </a:t>
            </a:r>
          </a:p>
          <a:p>
            <a:pPr marL="0" indent="0">
              <a:lnSpc>
                <a:spcPct val="170000"/>
              </a:lnSpc>
              <a:buNone/>
            </a:pPr>
            <a:r>
              <a:rPr lang="en-ZA" sz="1800" dirty="0" smtClean="0">
                <a:latin typeface="Arial" panose="020B0604020202020204" pitchFamily="34" charset="0"/>
                <a:cs typeface="Arial" panose="020B0604020202020204" pitchFamily="34" charset="0"/>
              </a:rPr>
              <a:t>   available at the school. Some medical aids cover the cost of some therapies.</a:t>
            </a:r>
          </a:p>
          <a:p>
            <a:pPr>
              <a:lnSpc>
                <a:spcPct val="170000"/>
              </a:lnSpc>
            </a:pPr>
            <a:r>
              <a:rPr lang="en-ZA" sz="1800" dirty="0" smtClean="0">
                <a:latin typeface="Arial" panose="020B0604020202020204" pitchFamily="34" charset="0"/>
                <a:cs typeface="Arial" panose="020B0604020202020204" pitchFamily="34" charset="0"/>
              </a:rPr>
              <a:t>Extra lessons are part of our extra-curricular timetable. These lessons are by invitation only.</a:t>
            </a:r>
          </a:p>
          <a:p>
            <a:pPr>
              <a:lnSpc>
                <a:spcPct val="170000"/>
              </a:lnSpc>
            </a:pPr>
            <a:r>
              <a:rPr lang="en-ZA" sz="1800" dirty="0" smtClean="0">
                <a:latin typeface="Arial" panose="020B0604020202020204" pitchFamily="34" charset="0"/>
                <a:cs typeface="Arial" panose="020B0604020202020204" pitchFamily="34" charset="0"/>
              </a:rPr>
              <a:t>Teachers will identify which learners are in need of support or therapy. We would appreciate your full support in this regard. We have your child’s best interests at heart.</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2018" b="32959"/>
          <a:stretch/>
        </p:blipFill>
        <p:spPr>
          <a:xfrm>
            <a:off x="5274033" y="274638"/>
            <a:ext cx="3766936" cy="3684798"/>
          </a:xfrm>
          <a:prstGeom prst="rect">
            <a:avLst/>
          </a:prstGeom>
          <a:ln>
            <a:noFill/>
          </a:ln>
          <a:effectLst>
            <a:softEdge rad="112500"/>
          </a:effectLst>
        </p:spPr>
      </p:pic>
    </p:spTree>
    <p:extLst>
      <p:ext uri="{BB962C8B-B14F-4D97-AF65-F5344CB8AC3E}">
        <p14:creationId xmlns:p14="http://schemas.microsoft.com/office/powerpoint/2010/main" val="1702821008"/>
      </p:ext>
    </p:extLst>
  </p:cSld>
  <p:clrMapOvr>
    <a:masterClrMapping/>
  </p:clrMapOvr>
  <mc:AlternateContent xmlns:mc="http://schemas.openxmlformats.org/markup-compatibility/2006" xmlns:p14="http://schemas.microsoft.com/office/powerpoint/2010/main">
    <mc:Choice Requires="p14">
      <p:transition spd="slow" p14:dur="2000" advTm="82316"/>
    </mc:Choice>
    <mc:Fallback xmlns="">
      <p:transition spd="slow" advTm="82316"/>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206061" y="274638"/>
            <a:ext cx="8693239"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sz="3600" b="1" dirty="0" smtClean="0">
                <a:latin typeface="Arial" panose="020B0604020202020204" pitchFamily="34" charset="0"/>
                <a:cs typeface="Arial" panose="020B0604020202020204" pitchFamily="34" charset="0"/>
              </a:rPr>
              <a:t>COMMUNICATION</a:t>
            </a:r>
            <a:endParaRPr lang="en-ZA" sz="3600" b="1" dirty="0">
              <a:latin typeface="Arial" panose="020B0604020202020204" pitchFamily="34" charset="0"/>
              <a:cs typeface="Arial" panose="020B0604020202020204" pitchFamily="34" charset="0"/>
            </a:endParaRPr>
          </a:p>
        </p:txBody>
      </p:sp>
      <p:sp>
        <p:nvSpPr>
          <p:cNvPr id="3" name="Rectangle 2"/>
          <p:cNvSpPr/>
          <p:nvPr/>
        </p:nvSpPr>
        <p:spPr>
          <a:xfrm>
            <a:off x="206060" y="846138"/>
            <a:ext cx="8590209" cy="5078313"/>
          </a:xfrm>
          <a:prstGeom prst="rect">
            <a:avLst/>
          </a:prstGeom>
        </p:spPr>
        <p:txBody>
          <a:bodyPr wrap="square">
            <a:spAutoFit/>
          </a:bodyPr>
          <a:lstStyle/>
          <a:p>
            <a:pPr marL="285750" indent="-285750">
              <a:lnSpc>
                <a:spcPct val="150000"/>
              </a:lnSpc>
              <a:buFont typeface="Arial" panose="020B0604020202020204" pitchFamily="34" charset="0"/>
              <a:buChar char="•"/>
            </a:pPr>
            <a:r>
              <a:rPr lang="en-ZA" dirty="0" smtClean="0">
                <a:latin typeface="Arial" panose="020B0604020202020204" pitchFamily="34" charset="0"/>
                <a:cs typeface="Arial" panose="020B0604020202020204" pitchFamily="34" charset="0"/>
              </a:rPr>
              <a:t>Please use the homework diary to communicate with your child’s teacher (primary means of communication). Teachers will respond to any communication straight away.</a:t>
            </a:r>
          </a:p>
          <a:p>
            <a:pPr marL="285750" indent="-285750">
              <a:lnSpc>
                <a:spcPct val="150000"/>
              </a:lnSpc>
              <a:buFont typeface="Arial" panose="020B0604020202020204" pitchFamily="34" charset="0"/>
              <a:buChar char="•"/>
            </a:pPr>
            <a:r>
              <a:rPr lang="en-ZA" dirty="0" smtClean="0">
                <a:latin typeface="Arial" panose="020B0604020202020204" pitchFamily="34" charset="0"/>
                <a:cs typeface="Arial" panose="020B0604020202020204" pitchFamily="34" charset="0"/>
              </a:rPr>
              <a:t>You will be given your child’s class teacher’s email address at the beginning of the year. Teachers will respond to emails within 48 hours.</a:t>
            </a:r>
          </a:p>
          <a:p>
            <a:pPr marL="285750" indent="-285750">
              <a:lnSpc>
                <a:spcPct val="150000"/>
              </a:lnSpc>
              <a:buFont typeface="Arial" panose="020B0604020202020204" pitchFamily="34" charset="0"/>
              <a:buChar char="•"/>
            </a:pPr>
            <a:r>
              <a:rPr lang="en-ZA" dirty="0" smtClean="0">
                <a:latin typeface="Arial" panose="020B0604020202020204" pitchFamily="34" charset="0"/>
                <a:cs typeface="Arial" panose="020B0604020202020204" pitchFamily="34" charset="0"/>
              </a:rPr>
              <a:t>Should you request a meeting with your child’s class teacher, please do so via email or in the homework diary. Teachers cannot respond to phone calls during contact time. </a:t>
            </a:r>
          </a:p>
          <a:p>
            <a:pPr marL="285750" indent="-285750">
              <a:lnSpc>
                <a:spcPct val="150000"/>
              </a:lnSpc>
              <a:buFont typeface="Arial" panose="020B0604020202020204" pitchFamily="34" charset="0"/>
              <a:buChar char="•"/>
            </a:pPr>
            <a:r>
              <a:rPr lang="en-ZA" dirty="0" smtClean="0">
                <a:latin typeface="Arial" panose="020B0604020202020204" pitchFamily="34" charset="0"/>
                <a:cs typeface="Arial" panose="020B0604020202020204" pitchFamily="34" charset="0"/>
              </a:rPr>
              <a:t>Should your child’s teacher request a meeting with you, please make every effort to attend the meeting. Please confirm attendance. Appointments </a:t>
            </a:r>
            <a:r>
              <a:rPr lang="en-ZA" dirty="0">
                <a:latin typeface="Arial" panose="020B0604020202020204" pitchFamily="34" charset="0"/>
                <a:cs typeface="Arial" panose="020B0604020202020204" pitchFamily="34" charset="0"/>
              </a:rPr>
              <a:t>need to be confirmed. Please do not arrive in the morning or afternoon without an appointment, expecting to talk to a teacher</a:t>
            </a:r>
            <a:r>
              <a:rPr lang="en-ZA" dirty="0" smtClean="0">
                <a:latin typeface="Arial" panose="020B0604020202020204" pitchFamily="34" charset="0"/>
                <a:cs typeface="Arial" panose="020B0604020202020204" pitchFamily="34" charset="0"/>
              </a:rPr>
              <a:t>.</a:t>
            </a:r>
          </a:p>
        </p:txBody>
      </p:sp>
      <p:pic>
        <p:nvPicPr>
          <p:cNvPr id="1026"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2049" y="5469046"/>
            <a:ext cx="1848913" cy="13889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497608"/>
      </p:ext>
    </p:extLst>
  </p:cSld>
  <p:clrMapOvr>
    <a:masterClrMapping/>
  </p:clrMapOvr>
  <mc:AlternateContent xmlns:mc="http://schemas.openxmlformats.org/markup-compatibility/2006" xmlns:p14="http://schemas.microsoft.com/office/powerpoint/2010/main">
    <mc:Choice Requires="p14">
      <p:transition spd="slow" p14:dur="2000" advTm="76339"/>
    </mc:Choice>
    <mc:Fallback xmlns="">
      <p:transition spd="slow" advTm="76339"/>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091" y="846138"/>
            <a:ext cx="5061399" cy="5632311"/>
          </a:xfrm>
          <a:prstGeom prst="rect">
            <a:avLst/>
          </a:prstGeom>
        </p:spPr>
        <p:txBody>
          <a:bodyPr wrap="square">
            <a:spAutoFit/>
          </a:bodyPr>
          <a:lstStyle/>
          <a:p>
            <a:pPr marL="285750" indent="-285750">
              <a:lnSpc>
                <a:spcPct val="150000"/>
              </a:lnSpc>
              <a:buFont typeface="Arial" panose="020B0604020202020204" pitchFamily="34" charset="0"/>
              <a:buChar char="•"/>
            </a:pPr>
            <a:r>
              <a:rPr lang="en-ZA" sz="2000" dirty="0">
                <a:latin typeface="Arial" panose="020B0604020202020204" pitchFamily="34" charset="0"/>
                <a:cs typeface="Arial" panose="020B0604020202020204" pitchFamily="34" charset="0"/>
              </a:rPr>
              <a:t>Any issues that you feel may not have been resolved by your child’s class teacher may be referred to the Grade Leader. From there, the matter can be referred to the Foundation Phase HODs, Deputy Principals and if necessary, the Principal</a:t>
            </a:r>
            <a:r>
              <a:rPr lang="en-ZA" sz="2000" dirty="0" smtClean="0">
                <a:latin typeface="Arial" panose="020B0604020202020204" pitchFamily="34" charset="0"/>
                <a:cs typeface="Arial" panose="020B0604020202020204" pitchFamily="34" charset="0"/>
              </a:rPr>
              <a:t>.</a:t>
            </a:r>
          </a:p>
          <a:p>
            <a:pPr marL="285750" indent="-285750">
              <a:lnSpc>
                <a:spcPct val="150000"/>
              </a:lnSpc>
              <a:buFont typeface="Arial" panose="020B0604020202020204" pitchFamily="34" charset="0"/>
              <a:buChar char="•"/>
            </a:pPr>
            <a:r>
              <a:rPr lang="en-ZA" sz="2000" dirty="0" smtClean="0">
                <a:latin typeface="Arial" panose="020B0604020202020204" pitchFamily="34" charset="0"/>
                <a:cs typeface="Arial" panose="020B0604020202020204" pitchFamily="34" charset="0"/>
              </a:rPr>
              <a:t>Please ensure that we have the correct contact information for you. It is important to complete the front page in the homework diary and to keep it updated – “Personal Information Page”.</a:t>
            </a:r>
            <a:endParaRPr lang="en-ZA" sz="2000" dirty="0">
              <a:latin typeface="Arial" panose="020B0604020202020204" pitchFamily="34" charset="0"/>
              <a:cs typeface="Arial" panose="020B0604020202020204" pitchFamily="34" charset="0"/>
            </a:endParaRPr>
          </a:p>
        </p:txBody>
      </p:sp>
      <p:sp>
        <p:nvSpPr>
          <p:cNvPr id="3" name="Title 2"/>
          <p:cNvSpPr txBox="1">
            <a:spLocks/>
          </p:cNvSpPr>
          <p:nvPr/>
        </p:nvSpPr>
        <p:spPr>
          <a:xfrm>
            <a:off x="206061" y="274638"/>
            <a:ext cx="8693239"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sz="3600" b="1" dirty="0" smtClean="0">
                <a:latin typeface="Arial" panose="020B0604020202020204" pitchFamily="34" charset="0"/>
                <a:cs typeface="Arial" panose="020B0604020202020204" pitchFamily="34" charset="0"/>
              </a:rPr>
              <a:t>COMMUNICATION</a:t>
            </a:r>
            <a:endParaRPr lang="en-ZA" sz="3600" b="1" dirty="0">
              <a:latin typeface="Arial" panose="020B0604020202020204" pitchFamily="34" charset="0"/>
              <a:cs typeface="Arial" panose="020B0604020202020204" pitchFamily="34" charset="0"/>
            </a:endParaRPr>
          </a:p>
        </p:txBody>
      </p:sp>
      <p:pic>
        <p:nvPicPr>
          <p:cNvPr id="2050" name="Picture 2" descr="Image result for phone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8108" y="1875506"/>
            <a:ext cx="3573574" cy="3573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011570"/>
      </p:ext>
    </p:extLst>
  </p:cSld>
  <p:clrMapOvr>
    <a:masterClrMapping/>
  </p:clrMapOvr>
  <mc:AlternateContent xmlns:mc="http://schemas.openxmlformats.org/markup-compatibility/2006" xmlns:p14="http://schemas.microsoft.com/office/powerpoint/2010/main">
    <mc:Choice Requires="p14">
      <p:transition spd="slow" p14:dur="2000" advTm="40154"/>
    </mc:Choice>
    <mc:Fallback xmlns="">
      <p:transition spd="slow" advTm="40154"/>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206061" y="274638"/>
            <a:ext cx="8693239"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sz="3600" b="1" dirty="0" smtClean="0">
                <a:latin typeface="Arial" panose="020B0604020202020204" pitchFamily="34" charset="0"/>
                <a:cs typeface="Arial" panose="020B0604020202020204" pitchFamily="34" charset="0"/>
              </a:rPr>
              <a:t>ABSENTEEISM</a:t>
            </a:r>
            <a:endParaRPr lang="en-ZA" sz="3600" b="1" dirty="0">
              <a:latin typeface="Arial" panose="020B0604020202020204" pitchFamily="34" charset="0"/>
              <a:cs typeface="Arial" panose="020B0604020202020204" pitchFamily="34" charset="0"/>
            </a:endParaRPr>
          </a:p>
        </p:txBody>
      </p:sp>
      <p:sp>
        <p:nvSpPr>
          <p:cNvPr id="3" name="Text Placeholder 2"/>
          <p:cNvSpPr txBox="1">
            <a:spLocks/>
          </p:cNvSpPr>
          <p:nvPr/>
        </p:nvSpPr>
        <p:spPr>
          <a:xfrm>
            <a:off x="206061" y="846138"/>
            <a:ext cx="4391697" cy="579754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ZA" sz="2000" b="1" dirty="0" smtClean="0">
                <a:latin typeface="Arial" panose="020B0604020202020204" pitchFamily="34" charset="0"/>
                <a:cs typeface="Arial" panose="020B0604020202020204" pitchFamily="34" charset="0"/>
              </a:rPr>
              <a:t>PLEASE TRY KEEP ABSENTEEISM TO A MINIMUM</a:t>
            </a:r>
            <a:r>
              <a:rPr lang="en-ZA" sz="2000" dirty="0" smtClean="0">
                <a:latin typeface="Arial" panose="020B0604020202020204" pitchFamily="34" charset="0"/>
                <a:cs typeface="Arial" panose="020B0604020202020204" pitchFamily="34" charset="0"/>
              </a:rPr>
              <a:t>. Inform the school if your child is absent. We worry about your children. </a:t>
            </a:r>
          </a:p>
          <a:p>
            <a:pPr>
              <a:lnSpc>
                <a:spcPct val="150000"/>
              </a:lnSpc>
            </a:pPr>
            <a:r>
              <a:rPr lang="en-ZA" sz="2000" dirty="0" smtClean="0">
                <a:latin typeface="Arial" panose="020B0604020202020204" pitchFamily="34" charset="0"/>
                <a:cs typeface="Arial" panose="020B0604020202020204" pitchFamily="34" charset="0"/>
              </a:rPr>
              <a:t>A doctor’s note is needed should your child miss an assessment. We assess your children on a continuous basis. School policy states that a learner will receive 0 for an assessment should a doctor’s note not be provided.</a:t>
            </a:r>
          </a:p>
          <a:p>
            <a:pPr>
              <a:lnSpc>
                <a:spcPct val="150000"/>
              </a:lnSpc>
            </a:pPr>
            <a:r>
              <a:rPr lang="en-ZA" sz="2000" dirty="0" smtClean="0">
                <a:latin typeface="Arial" panose="020B0604020202020204" pitchFamily="34" charset="0"/>
                <a:cs typeface="Arial" panose="020B0604020202020204" pitchFamily="34" charset="0"/>
              </a:rPr>
              <a:t>Should you provide us with a valid doctor’s note, your child will be given the opportunity to catch up any missed assessments.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0739" y="2889562"/>
            <a:ext cx="3304363" cy="3754124"/>
          </a:xfrm>
          <a:prstGeom prst="rect">
            <a:avLst/>
          </a:prstGeom>
        </p:spPr>
      </p:pic>
      <p:sp>
        <p:nvSpPr>
          <p:cNvPr id="5" name="Text Placeholder 2"/>
          <p:cNvSpPr txBox="1">
            <a:spLocks/>
          </p:cNvSpPr>
          <p:nvPr/>
        </p:nvSpPr>
        <p:spPr>
          <a:xfrm>
            <a:off x="4694346" y="730228"/>
            <a:ext cx="4237150" cy="57864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ZA" sz="1700" dirty="0" smtClean="0">
                <a:latin typeface="Arial" panose="020B0604020202020204" pitchFamily="34" charset="0"/>
                <a:cs typeface="Arial" panose="020B0604020202020204" pitchFamily="34" charset="0"/>
              </a:rPr>
              <a:t>Please do not go on holiday during the school term.</a:t>
            </a:r>
          </a:p>
          <a:p>
            <a:pPr>
              <a:lnSpc>
                <a:spcPct val="150000"/>
              </a:lnSpc>
            </a:pPr>
            <a:r>
              <a:rPr lang="en-ZA" sz="1700" dirty="0" smtClean="0">
                <a:latin typeface="Arial" panose="020B0604020202020204" pitchFamily="34" charset="0"/>
                <a:cs typeface="Arial" panose="020B0604020202020204" pitchFamily="34" charset="0"/>
              </a:rPr>
              <a:t>If your child is genuinely ill, please keep him / her at home. It becomes very disruptive to have sick learners at school.</a:t>
            </a:r>
          </a:p>
          <a:p>
            <a:pPr>
              <a:lnSpc>
                <a:spcPct val="150000"/>
              </a:lnSpc>
            </a:pPr>
            <a:endParaRPr lang="en-ZA"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9705458"/>
      </p:ext>
    </p:extLst>
  </p:cSld>
  <p:clrMapOvr>
    <a:masterClrMapping/>
  </p:clrMapOvr>
  <mc:AlternateContent xmlns:mc="http://schemas.openxmlformats.org/markup-compatibility/2006" xmlns:p14="http://schemas.microsoft.com/office/powerpoint/2010/main">
    <mc:Choice Requires="p14">
      <p:transition spd="slow" p14:dur="2000" advTm="62933"/>
    </mc:Choice>
    <mc:Fallback xmlns="">
      <p:transition spd="slow" advTm="62933"/>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2122" y="231819"/>
            <a:ext cx="3490177" cy="1569660"/>
          </a:xfrm>
          <a:prstGeom prst="rect">
            <a:avLst/>
          </a:prstGeom>
          <a:noFill/>
        </p:spPr>
        <p:txBody>
          <a:bodyPr wrap="square" rtlCol="0">
            <a:spAutoFit/>
          </a:bodyPr>
          <a:lstStyle/>
          <a:p>
            <a:r>
              <a:rPr lang="en-ZA" sz="3200" dirty="0" smtClean="0">
                <a:latin typeface="Arial" panose="020B0604020202020204" pitchFamily="34" charset="0"/>
                <a:cs typeface="Arial" panose="020B0604020202020204" pitchFamily="34" charset="0"/>
              </a:rPr>
              <a:t>You have a great deal to look forward to...</a:t>
            </a:r>
            <a:endParaRPr lang="en-ZA" sz="32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44619" y="2879930"/>
            <a:ext cx="4183178" cy="2353037"/>
          </a:xfrm>
          <a:prstGeom prst="rect">
            <a:avLst/>
          </a:prstGeom>
          <a:ln>
            <a:noFill/>
          </a:ln>
          <a:effectLst>
            <a:softEdge rad="112500"/>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6620" t="21544" r="31267" b="14356"/>
          <a:stretch/>
        </p:blipFill>
        <p:spPr>
          <a:xfrm rot="5400000">
            <a:off x="2982706" y="4344188"/>
            <a:ext cx="2202286" cy="2472744"/>
          </a:xfrm>
          <a:prstGeom prst="rect">
            <a:avLst/>
          </a:prstGeom>
          <a:ln>
            <a:noFill/>
          </a:ln>
          <a:effectLst>
            <a:softEdge rad="112500"/>
          </a:effec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2347" r="36735"/>
          <a:stretch/>
        </p:blipFill>
        <p:spPr>
          <a:xfrm rot="5400000">
            <a:off x="6454622" y="2329129"/>
            <a:ext cx="1810971" cy="2489605"/>
          </a:xfrm>
          <a:prstGeom prst="rect">
            <a:avLst/>
          </a:prstGeom>
          <a:ln>
            <a:noFill/>
          </a:ln>
          <a:effectLst>
            <a:softEdge rad="112500"/>
          </a:effectLst>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20282" t="8603" r="21502" b="10271"/>
          <a:stretch/>
        </p:blipFill>
        <p:spPr>
          <a:xfrm rot="5400000">
            <a:off x="2660792" y="1377673"/>
            <a:ext cx="3340821" cy="2618773"/>
          </a:xfrm>
          <a:prstGeom prst="rect">
            <a:avLst/>
          </a:prstGeom>
          <a:ln>
            <a:noFill/>
          </a:ln>
          <a:effectLst>
            <a:softEdge rad="112500"/>
          </a:effectLst>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33521" t="14632" r="7464"/>
          <a:stretch/>
        </p:blipFill>
        <p:spPr>
          <a:xfrm>
            <a:off x="6040188" y="4533682"/>
            <a:ext cx="2639841" cy="2148021"/>
          </a:xfrm>
          <a:prstGeom prst="rect">
            <a:avLst/>
          </a:prstGeom>
          <a:ln>
            <a:noFill/>
          </a:ln>
          <a:effectLst>
            <a:softEdge rad="112500"/>
          </a:effec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85284" y="708338"/>
            <a:ext cx="3149645" cy="1771676"/>
          </a:xfrm>
          <a:prstGeom prst="rect">
            <a:avLst/>
          </a:prstGeom>
          <a:ln>
            <a:noFill/>
          </a:ln>
          <a:effectLst>
            <a:softEdge rad="112500"/>
          </a:effectLst>
        </p:spPr>
      </p:pic>
    </p:spTree>
    <p:extLst>
      <p:ext uri="{BB962C8B-B14F-4D97-AF65-F5344CB8AC3E}">
        <p14:creationId xmlns:p14="http://schemas.microsoft.com/office/powerpoint/2010/main" val="3721128285"/>
      </p:ext>
    </p:extLst>
  </p:cSld>
  <p:clrMapOvr>
    <a:masterClrMapping/>
  </p:clrMapOvr>
  <mc:AlternateContent xmlns:mc="http://schemas.openxmlformats.org/markup-compatibility/2006" xmlns:p14="http://schemas.microsoft.com/office/powerpoint/2010/main">
    <mc:Choice Requires="p14">
      <p:transition spd="slow" p14:dur="2000" advTm="32266"/>
    </mc:Choice>
    <mc:Fallback xmlns="">
      <p:transition spd="slow" advTm="32266"/>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457200" y="27463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b="1" dirty="0" smtClean="0">
                <a:latin typeface="Arial" panose="020B0604020202020204" pitchFamily="34" charset="0"/>
                <a:cs typeface="Arial" panose="020B0604020202020204" pitchFamily="34" charset="0"/>
              </a:rPr>
              <a:t>TUCK SHOP and LUNCH</a:t>
            </a:r>
            <a:endParaRPr lang="en-ZA" b="1" dirty="0">
              <a:latin typeface="Arial" panose="020B0604020202020204" pitchFamily="34" charset="0"/>
              <a:cs typeface="Arial" panose="020B0604020202020204" pitchFamily="34" charset="0"/>
            </a:endParaRPr>
          </a:p>
        </p:txBody>
      </p:sp>
      <p:sp>
        <p:nvSpPr>
          <p:cNvPr id="3" name="Content Placeholder 1"/>
          <p:cNvSpPr txBox="1">
            <a:spLocks/>
          </p:cNvSpPr>
          <p:nvPr/>
        </p:nvSpPr>
        <p:spPr>
          <a:xfrm>
            <a:off x="244699" y="1071546"/>
            <a:ext cx="8718997" cy="49042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pPr>
            <a:r>
              <a:rPr lang="en-ZA" sz="1800" dirty="0" smtClean="0">
                <a:latin typeface="Arial" panose="020B0604020202020204" pitchFamily="34" charset="0"/>
                <a:cs typeface="Arial" panose="020B0604020202020204" pitchFamily="34" charset="0"/>
              </a:rPr>
              <a:t>Lunch costs between R20 and R30. Menu will be available on the Communicator.</a:t>
            </a:r>
          </a:p>
          <a:p>
            <a:pPr>
              <a:lnSpc>
                <a:spcPct val="160000"/>
              </a:lnSpc>
            </a:pPr>
            <a:r>
              <a:rPr lang="en-US" sz="1800" dirty="0" smtClean="0">
                <a:latin typeface="Arial" panose="020B0604020202020204" pitchFamily="34" charset="0"/>
                <a:cs typeface="Arial" panose="020B0604020202020204" pitchFamily="34" charset="0"/>
              </a:rPr>
              <a:t>Lunch cards can also be bought – parents load money onto these cards. This is  safer option as children may lose money.</a:t>
            </a:r>
            <a:endParaRPr lang="en-ZA" sz="1800" dirty="0" smtClean="0">
              <a:latin typeface="Arial" panose="020B0604020202020204" pitchFamily="34" charset="0"/>
              <a:cs typeface="Arial" panose="020B0604020202020204" pitchFamily="34" charset="0"/>
            </a:endParaRPr>
          </a:p>
          <a:p>
            <a:pPr>
              <a:lnSpc>
                <a:spcPct val="160000"/>
              </a:lnSpc>
            </a:pPr>
            <a:r>
              <a:rPr lang="en-ZA" sz="1800" dirty="0" smtClean="0">
                <a:latin typeface="Arial" panose="020B0604020202020204" pitchFamily="34" charset="0"/>
                <a:cs typeface="Arial" panose="020B0604020202020204" pitchFamily="34" charset="0"/>
              </a:rPr>
              <a:t>Our focus is on healthy eating and we suggest tuck as a “treat day”.</a:t>
            </a:r>
          </a:p>
          <a:p>
            <a:pPr>
              <a:lnSpc>
                <a:spcPct val="100000"/>
              </a:lnSpc>
            </a:pPr>
            <a:r>
              <a:rPr lang="en-ZA" sz="1800" dirty="0" smtClean="0">
                <a:latin typeface="Arial" panose="020B0604020202020204" pitchFamily="34" charset="0"/>
                <a:cs typeface="Arial" panose="020B0604020202020204" pitchFamily="34" charset="0"/>
              </a:rPr>
              <a:t>Please do not send large amounts of money</a:t>
            </a:r>
            <a:r>
              <a:rPr lang="en-ZA" sz="1800" dirty="0">
                <a:latin typeface="Arial" panose="020B0604020202020204" pitchFamily="34" charset="0"/>
                <a:cs typeface="Arial" panose="020B0604020202020204" pitchFamily="34" charset="0"/>
              </a:rPr>
              <a:t> </a:t>
            </a:r>
            <a:r>
              <a:rPr lang="en-ZA" sz="1800" dirty="0" smtClean="0">
                <a:latin typeface="Arial" panose="020B0604020202020204" pitchFamily="34" charset="0"/>
                <a:cs typeface="Arial" panose="020B0604020202020204" pitchFamily="34" charset="0"/>
              </a:rPr>
              <a:t>to school. </a:t>
            </a:r>
          </a:p>
          <a:p>
            <a:pPr>
              <a:lnSpc>
                <a:spcPct val="160000"/>
              </a:lnSpc>
            </a:pPr>
            <a:r>
              <a:rPr lang="en-ZA" sz="1800" dirty="0" smtClean="0">
                <a:latin typeface="Arial" panose="020B0604020202020204" pitchFamily="34" charset="0"/>
                <a:cs typeface="Arial" panose="020B0604020202020204" pitchFamily="34" charset="0"/>
              </a:rPr>
              <a:t>When bringing lunch to school we would like to see a healthy lunch box. Crisps, sweets, chocolates and muffins can be a treat on a Friday.</a:t>
            </a:r>
          </a:p>
          <a:p>
            <a:pPr>
              <a:lnSpc>
                <a:spcPct val="160000"/>
              </a:lnSpc>
            </a:pPr>
            <a:r>
              <a:rPr lang="en-ZA" sz="1800" dirty="0" smtClean="0">
                <a:latin typeface="Arial" panose="020B0604020202020204" pitchFamily="34" charset="0"/>
                <a:cs typeface="Arial" panose="020B0604020202020204" pitchFamily="34" charset="0"/>
              </a:rPr>
              <a:t>Please</a:t>
            </a:r>
            <a:r>
              <a:rPr lang="en-ZA" sz="1800" b="1" dirty="0" smtClean="0">
                <a:latin typeface="Arial" panose="020B0604020202020204" pitchFamily="34" charset="0"/>
                <a:cs typeface="Arial" panose="020B0604020202020204" pitchFamily="34" charset="0"/>
              </a:rPr>
              <a:t> do not </a:t>
            </a:r>
            <a:r>
              <a:rPr lang="en-ZA" sz="1800" dirty="0" smtClean="0">
                <a:latin typeface="Arial" panose="020B0604020202020204" pitchFamily="34" charset="0"/>
                <a:cs typeface="Arial" panose="020B0604020202020204" pitchFamily="34" charset="0"/>
              </a:rPr>
              <a:t>pack</a:t>
            </a:r>
            <a:r>
              <a:rPr lang="en-ZA" sz="1800" b="1" dirty="0" smtClean="0">
                <a:latin typeface="Arial" panose="020B0604020202020204" pitchFamily="34" charset="0"/>
                <a:cs typeface="Arial" panose="020B0604020202020204" pitchFamily="34" charset="0"/>
              </a:rPr>
              <a:t> </a:t>
            </a:r>
            <a:r>
              <a:rPr lang="en-ZA" sz="1800" dirty="0" smtClean="0">
                <a:latin typeface="Arial" panose="020B0604020202020204" pitchFamily="34" charset="0"/>
                <a:cs typeface="Arial" panose="020B0604020202020204" pitchFamily="34" charset="0"/>
              </a:rPr>
              <a:t>fizzy cold-drinks. Please ensure juices and water are sealed to avoid accidents.  </a:t>
            </a:r>
          </a:p>
          <a:p>
            <a:pPr>
              <a:lnSpc>
                <a:spcPct val="160000"/>
              </a:lnSpc>
            </a:pPr>
            <a:r>
              <a:rPr lang="en-ZA" sz="1800" dirty="0" smtClean="0">
                <a:latin typeface="Arial" panose="020B0604020202020204" pitchFamily="34" charset="0"/>
                <a:cs typeface="Arial" panose="020B0604020202020204" pitchFamily="34" charset="0"/>
              </a:rPr>
              <a:t>Please pack the correct eating utensils should you                                               give your child yoghurt / salad etc.</a:t>
            </a:r>
            <a:endParaRPr lang="en-ZA" sz="1800" dirty="0">
              <a:latin typeface="Arial" panose="020B0604020202020204" pitchFamily="34" charset="0"/>
              <a:cs typeface="Arial" panose="020B0604020202020204" pitchFamily="34" charset="0"/>
            </a:endParaRPr>
          </a:p>
        </p:txBody>
      </p:sp>
      <p:pic>
        <p:nvPicPr>
          <p:cNvPr id="4" name="Picture 2" descr="https://encrypted-tbn3.gstatic.com/images?q=tbn:ANd9GcSGQ046X97-XB8xbLoVxM6SgGXOY8dTdWXfaUQGnTZ_lxMAFl3I4ZSnJ7w">
            <a:hlinkClick r:id="rId3"/>
          </p:cNvPr>
          <p:cNvPicPr>
            <a:picLocks noChangeAspect="1" noChangeArrowheads="1"/>
          </p:cNvPicPr>
          <p:nvPr/>
        </p:nvPicPr>
        <p:blipFill>
          <a:blip r:embed="rId4"/>
          <a:srcRect/>
          <a:stretch>
            <a:fillRect/>
          </a:stretch>
        </p:blipFill>
        <p:spPr bwMode="auto">
          <a:xfrm>
            <a:off x="7040880" y="5340240"/>
            <a:ext cx="1465615" cy="1432465"/>
          </a:xfrm>
          <a:prstGeom prst="rect">
            <a:avLst/>
          </a:prstGeom>
          <a:noFill/>
        </p:spPr>
      </p:pic>
    </p:spTree>
    <p:extLst>
      <p:ext uri="{BB962C8B-B14F-4D97-AF65-F5344CB8AC3E}">
        <p14:creationId xmlns:p14="http://schemas.microsoft.com/office/powerpoint/2010/main" val="3530976728"/>
      </p:ext>
    </p:extLst>
  </p:cSld>
  <p:clrMapOvr>
    <a:masterClrMapping/>
  </p:clrMapOvr>
  <mc:AlternateContent xmlns:mc="http://schemas.openxmlformats.org/markup-compatibility/2006" xmlns:p14="http://schemas.microsoft.com/office/powerpoint/2010/main">
    <mc:Choice Requires="p14">
      <p:transition spd="slow" p14:dur="2000" advTm="73492"/>
    </mc:Choice>
    <mc:Fallback xmlns="">
      <p:transition spd="slow" advTm="73492"/>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500034" y="357166"/>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sz="4800" b="1" dirty="0" smtClean="0">
                <a:latin typeface="Arial" panose="020B0604020202020204" pitchFamily="34" charset="0"/>
                <a:cs typeface="Arial" panose="020B0604020202020204" pitchFamily="34" charset="0"/>
              </a:rPr>
              <a:t>EXTRA MURALS</a:t>
            </a:r>
            <a:endParaRPr lang="en-ZA" sz="4800" b="1" dirty="0">
              <a:latin typeface="Arial" panose="020B0604020202020204" pitchFamily="34" charset="0"/>
              <a:cs typeface="Arial" panose="020B0604020202020204" pitchFamily="34" charset="0"/>
            </a:endParaRPr>
          </a:p>
        </p:txBody>
      </p:sp>
      <p:sp>
        <p:nvSpPr>
          <p:cNvPr id="3" name="Content Placeholder 1"/>
          <p:cNvSpPr txBox="1">
            <a:spLocks/>
          </p:cNvSpPr>
          <p:nvPr/>
        </p:nvSpPr>
        <p:spPr>
          <a:xfrm>
            <a:off x="357158" y="1285861"/>
            <a:ext cx="8229600" cy="38399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ZA" sz="2400" dirty="0" smtClean="0">
                <a:latin typeface="Arial" panose="020B0604020202020204" pitchFamily="34" charset="0"/>
                <a:cs typeface="Arial" panose="020B0604020202020204" pitchFamily="34" charset="0"/>
              </a:rPr>
              <a:t>Change each term (notices will go out with details).</a:t>
            </a:r>
          </a:p>
          <a:p>
            <a:pPr>
              <a:lnSpc>
                <a:spcPct val="150000"/>
              </a:lnSpc>
            </a:pPr>
            <a:r>
              <a:rPr lang="en-ZA" sz="2400" dirty="0" smtClean="0">
                <a:latin typeface="Arial" panose="020B0604020202020204" pitchFamily="34" charset="0"/>
                <a:cs typeface="Arial" panose="020B0604020202020204" pitchFamily="34" charset="0"/>
              </a:rPr>
              <a:t>Sports, cultural and extra lessons.</a:t>
            </a:r>
          </a:p>
          <a:p>
            <a:pPr>
              <a:lnSpc>
                <a:spcPct val="150000"/>
              </a:lnSpc>
            </a:pPr>
            <a:r>
              <a:rPr lang="en-ZA" sz="2400" dirty="0" smtClean="0">
                <a:latin typeface="Arial" panose="020B0604020202020204" pitchFamily="34" charset="0"/>
                <a:cs typeface="Arial" panose="020B0604020202020204" pitchFamily="34" charset="0"/>
              </a:rPr>
              <a:t>Encourage your child to participate in extra murals.</a:t>
            </a:r>
          </a:p>
          <a:p>
            <a:pPr>
              <a:lnSpc>
                <a:spcPct val="150000"/>
              </a:lnSpc>
            </a:pPr>
            <a:r>
              <a:rPr lang="en-ZA" sz="2400" dirty="0" smtClean="0">
                <a:latin typeface="Arial" panose="020B0604020202020204" pitchFamily="34" charset="0"/>
                <a:cs typeface="Arial" panose="020B0604020202020204" pitchFamily="34" charset="0"/>
              </a:rPr>
              <a:t>Learners leave from class and must be collected straight after their activity.</a:t>
            </a:r>
          </a:p>
          <a:p>
            <a:pPr>
              <a:lnSpc>
                <a:spcPct val="150000"/>
              </a:lnSpc>
            </a:pPr>
            <a:r>
              <a:rPr lang="en-ZA" sz="2400" dirty="0" smtClean="0">
                <a:latin typeface="Arial" panose="020B0604020202020204" pitchFamily="34" charset="0"/>
                <a:cs typeface="Arial" panose="020B0604020202020204" pitchFamily="34" charset="0"/>
              </a:rPr>
              <a:t>No cost involved</a:t>
            </a:r>
            <a:r>
              <a:rPr lang="en-ZA" sz="1800" dirty="0" smtClean="0">
                <a:latin typeface="Arial" panose="020B0604020202020204" pitchFamily="34" charset="0"/>
                <a:cs typeface="Arial" panose="020B0604020202020204" pitchFamily="34" charset="0"/>
              </a:rPr>
              <a:t>.</a:t>
            </a:r>
          </a:p>
          <a:p>
            <a:pPr>
              <a:lnSpc>
                <a:spcPct val="150000"/>
              </a:lnSpc>
            </a:pPr>
            <a:endParaRPr lang="en-ZA" sz="1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926" t="18779" r="3594" b="45728"/>
          <a:stretch/>
        </p:blipFill>
        <p:spPr>
          <a:xfrm>
            <a:off x="3490175" y="3902299"/>
            <a:ext cx="4456089" cy="2756079"/>
          </a:xfrm>
          <a:prstGeom prst="rect">
            <a:avLst/>
          </a:prstGeom>
          <a:ln>
            <a:noFill/>
          </a:ln>
          <a:effectLst>
            <a:softEdge rad="112500"/>
          </a:effectLst>
        </p:spPr>
      </p:pic>
    </p:spTree>
    <p:extLst>
      <p:ext uri="{BB962C8B-B14F-4D97-AF65-F5344CB8AC3E}">
        <p14:creationId xmlns:p14="http://schemas.microsoft.com/office/powerpoint/2010/main" val="1533213136"/>
      </p:ext>
    </p:extLst>
  </p:cSld>
  <p:clrMapOvr>
    <a:masterClrMapping/>
  </p:clrMapOvr>
  <mc:AlternateContent xmlns:mc="http://schemas.openxmlformats.org/markup-compatibility/2006" xmlns:p14="http://schemas.microsoft.com/office/powerpoint/2010/main">
    <mc:Choice Requires="p14">
      <p:transition spd="slow" p14:dur="2000" advTm="47223"/>
    </mc:Choice>
    <mc:Fallback xmlns="">
      <p:transition spd="slow" advTm="47223"/>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62659"/>
            <a:ext cx="4632880" cy="3185105"/>
          </a:xfrm>
          <a:prstGeom prst="rect">
            <a:avLst/>
          </a:prstGeom>
          <a:ln>
            <a:noFill/>
          </a:ln>
          <a:effectLst>
            <a:softEdge rad="112500"/>
          </a:effectLst>
        </p:spPr>
      </p:pic>
      <p:sp>
        <p:nvSpPr>
          <p:cNvPr id="3" name="Title 2"/>
          <p:cNvSpPr txBox="1">
            <a:spLocks/>
          </p:cNvSpPr>
          <p:nvPr/>
        </p:nvSpPr>
        <p:spPr>
          <a:xfrm>
            <a:off x="1904072" y="357166"/>
            <a:ext cx="5434402"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sz="6000" b="1" dirty="0" smtClean="0">
                <a:latin typeface="Arial" panose="020B0604020202020204" pitchFamily="34" charset="0"/>
                <a:cs typeface="Arial" panose="020B0604020202020204" pitchFamily="34" charset="0"/>
              </a:rPr>
              <a:t>MINI CRICKET</a:t>
            </a:r>
            <a:endParaRPr lang="en-ZA" sz="6000" b="1" dirty="0">
              <a:latin typeface="Arial" panose="020B0604020202020204" pitchFamily="34" charset="0"/>
              <a:cs typeface="Arial" panose="020B0604020202020204" pitchFamily="34" charset="0"/>
            </a:endParaRPr>
          </a:p>
        </p:txBody>
      </p:sp>
      <p:sp>
        <p:nvSpPr>
          <p:cNvPr id="4" name="Content Placeholder 1"/>
          <p:cNvSpPr txBox="1">
            <a:spLocks/>
          </p:cNvSpPr>
          <p:nvPr/>
        </p:nvSpPr>
        <p:spPr>
          <a:xfrm>
            <a:off x="4632880" y="1211710"/>
            <a:ext cx="4522727" cy="6697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ZA" sz="2400" dirty="0" smtClean="0">
                <a:latin typeface="Arial" panose="020B0604020202020204" pitchFamily="34" charset="0"/>
                <a:cs typeface="Arial" panose="020B0604020202020204" pitchFamily="34" charset="0"/>
              </a:rPr>
              <a:t>Term One and Term Four</a:t>
            </a:r>
          </a:p>
          <a:p>
            <a:pPr>
              <a:lnSpc>
                <a:spcPct val="150000"/>
              </a:lnSpc>
            </a:pPr>
            <a:r>
              <a:rPr lang="en-ZA" sz="2400" dirty="0" smtClean="0">
                <a:latin typeface="Arial" panose="020B0604020202020204" pitchFamily="34" charset="0"/>
                <a:cs typeface="Arial" panose="020B0604020202020204" pitchFamily="34" charset="0"/>
              </a:rPr>
              <a:t>Boys and girls</a:t>
            </a:r>
          </a:p>
          <a:p>
            <a:pPr>
              <a:lnSpc>
                <a:spcPct val="150000"/>
              </a:lnSpc>
            </a:pPr>
            <a:r>
              <a:rPr lang="en-ZA" sz="2400" dirty="0" smtClean="0">
                <a:latin typeface="Arial" panose="020B0604020202020204" pitchFamily="34" charset="0"/>
                <a:cs typeface="Arial" panose="020B0604020202020204" pitchFamily="34" charset="0"/>
              </a:rPr>
              <a:t>Team selection is on a rotational basis.</a:t>
            </a:r>
          </a:p>
          <a:p>
            <a:pPr>
              <a:lnSpc>
                <a:spcPct val="150000"/>
              </a:lnSpc>
            </a:pPr>
            <a:r>
              <a:rPr lang="en-ZA" sz="2400" dirty="0" smtClean="0">
                <a:latin typeface="Arial" panose="020B0604020202020204" pitchFamily="34" charset="0"/>
                <a:cs typeface="Arial" panose="020B0604020202020204" pitchFamily="34" charset="0"/>
              </a:rPr>
              <a:t>Matches are on a Saturday morning. </a:t>
            </a:r>
          </a:p>
          <a:p>
            <a:pPr>
              <a:lnSpc>
                <a:spcPct val="150000"/>
              </a:lnSpc>
            </a:pPr>
            <a:r>
              <a:rPr lang="en-ZA" sz="2400" dirty="0" smtClean="0">
                <a:latin typeface="Arial" panose="020B0604020202020204" pitchFamily="34" charset="0"/>
                <a:cs typeface="Arial" panose="020B0604020202020204" pitchFamily="34" charset="0"/>
              </a:rPr>
              <a:t>Learners need their own cricket bat, PE kit and school cap.</a:t>
            </a:r>
            <a:endParaRPr lang="en-ZA" sz="1800" dirty="0" smtClean="0">
              <a:latin typeface="Arial" panose="020B0604020202020204" pitchFamily="34" charset="0"/>
              <a:cs typeface="Arial" panose="020B0604020202020204" pitchFamily="34" charset="0"/>
            </a:endParaRPr>
          </a:p>
          <a:p>
            <a:pPr>
              <a:lnSpc>
                <a:spcPct val="150000"/>
              </a:lnSpc>
            </a:pPr>
            <a:endParaRPr lang="en-ZA"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5396542"/>
      </p:ext>
    </p:extLst>
  </p:cSld>
  <p:clrMapOvr>
    <a:masterClrMapping/>
  </p:clrMapOvr>
  <mc:AlternateContent xmlns:mc="http://schemas.openxmlformats.org/markup-compatibility/2006" xmlns:p14="http://schemas.microsoft.com/office/powerpoint/2010/main">
    <mc:Choice Requires="p14">
      <p:transition spd="slow" p14:dur="2000" advTm="15870"/>
    </mc:Choice>
    <mc:Fallback xmlns="">
      <p:transition spd="slow" advTm="1587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423566" y="4414012"/>
            <a:ext cx="4468728"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sz="6000" b="1" dirty="0" smtClean="0">
                <a:latin typeface="Arial" panose="020B0604020202020204" pitchFamily="34" charset="0"/>
                <a:cs typeface="Arial" panose="020B0604020202020204" pitchFamily="34" charset="0"/>
              </a:rPr>
              <a:t>MINI SOCCER</a:t>
            </a:r>
            <a:endParaRPr lang="en-ZA" sz="6000" b="1" dirty="0">
              <a:latin typeface="Arial" panose="020B0604020202020204" pitchFamily="34" charset="0"/>
              <a:cs typeface="Arial" panose="020B0604020202020204" pitchFamily="34" charset="0"/>
            </a:endParaRPr>
          </a:p>
        </p:txBody>
      </p:sp>
      <p:sp>
        <p:nvSpPr>
          <p:cNvPr id="3" name="Content Placeholder 1"/>
          <p:cNvSpPr txBox="1">
            <a:spLocks/>
          </p:cNvSpPr>
          <p:nvPr/>
        </p:nvSpPr>
        <p:spPr>
          <a:xfrm>
            <a:off x="4969003" y="791828"/>
            <a:ext cx="4355301" cy="6697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ZA" sz="2400" dirty="0" smtClean="0">
                <a:latin typeface="Arial" panose="020B0604020202020204" pitchFamily="34" charset="0"/>
                <a:cs typeface="Arial" panose="020B0604020202020204" pitchFamily="34" charset="0"/>
              </a:rPr>
              <a:t>Term Two</a:t>
            </a:r>
          </a:p>
          <a:p>
            <a:pPr>
              <a:lnSpc>
                <a:spcPct val="150000"/>
              </a:lnSpc>
            </a:pPr>
            <a:r>
              <a:rPr lang="en-ZA" sz="2400" dirty="0" smtClean="0">
                <a:latin typeface="Arial" panose="020B0604020202020204" pitchFamily="34" charset="0"/>
                <a:cs typeface="Arial" panose="020B0604020202020204" pitchFamily="34" charset="0"/>
              </a:rPr>
              <a:t>Boys and girls</a:t>
            </a:r>
          </a:p>
          <a:p>
            <a:pPr>
              <a:lnSpc>
                <a:spcPct val="150000"/>
              </a:lnSpc>
            </a:pPr>
            <a:r>
              <a:rPr lang="en-ZA" sz="2400" dirty="0" smtClean="0">
                <a:latin typeface="Arial" panose="020B0604020202020204" pitchFamily="34" charset="0"/>
                <a:cs typeface="Arial" panose="020B0604020202020204" pitchFamily="34" charset="0"/>
              </a:rPr>
              <a:t>Team selection is on a rotational basis.</a:t>
            </a:r>
          </a:p>
          <a:p>
            <a:pPr>
              <a:lnSpc>
                <a:spcPct val="150000"/>
              </a:lnSpc>
            </a:pPr>
            <a:r>
              <a:rPr lang="en-ZA" sz="2400" dirty="0" smtClean="0">
                <a:latin typeface="Arial" panose="020B0604020202020204" pitchFamily="34" charset="0"/>
                <a:cs typeface="Arial" panose="020B0604020202020204" pitchFamily="34" charset="0"/>
              </a:rPr>
              <a:t>Matches are on a Friday afternoon.</a:t>
            </a:r>
          </a:p>
          <a:p>
            <a:pPr>
              <a:lnSpc>
                <a:spcPct val="150000"/>
              </a:lnSpc>
            </a:pPr>
            <a:r>
              <a:rPr lang="en-ZA" sz="2400" dirty="0" smtClean="0">
                <a:latin typeface="Arial" panose="020B0604020202020204" pitchFamily="34" charset="0"/>
                <a:cs typeface="Arial" panose="020B0604020202020204" pitchFamily="34" charset="0"/>
              </a:rPr>
              <a:t>Soccer boots / </a:t>
            </a:r>
            <a:r>
              <a:rPr lang="en-ZA" sz="2400" dirty="0" err="1" smtClean="0">
                <a:latin typeface="Arial" panose="020B0604020202020204" pitchFamily="34" charset="0"/>
                <a:cs typeface="Arial" panose="020B0604020202020204" pitchFamily="34" charset="0"/>
              </a:rPr>
              <a:t>takkies</a:t>
            </a:r>
            <a:r>
              <a:rPr lang="en-ZA" sz="2400" dirty="0" smtClean="0">
                <a:latin typeface="Arial" panose="020B0604020202020204" pitchFamily="34" charset="0"/>
                <a:cs typeface="Arial" panose="020B0604020202020204" pitchFamily="34" charset="0"/>
              </a:rPr>
              <a:t>, school cap and shin pads. </a:t>
            </a:r>
            <a:endParaRPr lang="en-ZA" sz="1800" dirty="0" smtClean="0">
              <a:latin typeface="Arial" panose="020B0604020202020204" pitchFamily="34" charset="0"/>
              <a:cs typeface="Arial" panose="020B0604020202020204" pitchFamily="34" charset="0"/>
            </a:endParaRPr>
          </a:p>
          <a:p>
            <a:pPr>
              <a:lnSpc>
                <a:spcPct val="150000"/>
              </a:lnSpc>
            </a:pPr>
            <a:endParaRPr lang="en-ZA" sz="1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47230"/>
          <a:stretch/>
        </p:blipFill>
        <p:spPr>
          <a:xfrm>
            <a:off x="346858" y="791828"/>
            <a:ext cx="4622145" cy="3252138"/>
          </a:xfrm>
          <a:prstGeom prst="rect">
            <a:avLst/>
          </a:prstGeom>
          <a:ln>
            <a:noFill/>
          </a:ln>
          <a:effectLst>
            <a:softEdge rad="112500"/>
          </a:effectLst>
        </p:spPr>
      </p:pic>
    </p:spTree>
    <p:extLst>
      <p:ext uri="{BB962C8B-B14F-4D97-AF65-F5344CB8AC3E}">
        <p14:creationId xmlns:p14="http://schemas.microsoft.com/office/powerpoint/2010/main" val="1159795660"/>
      </p:ext>
    </p:extLst>
  </p:cSld>
  <p:clrMapOvr>
    <a:masterClrMapping/>
  </p:clrMapOvr>
  <mc:AlternateContent xmlns:mc="http://schemas.openxmlformats.org/markup-compatibility/2006" xmlns:p14="http://schemas.microsoft.com/office/powerpoint/2010/main">
    <mc:Choice Requires="p14">
      <p:transition spd="slow" p14:dur="2000" advTm="14025"/>
    </mc:Choice>
    <mc:Fallback xmlns="">
      <p:transition spd="slow" advTm="14025"/>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4093480" y="220328"/>
            <a:ext cx="4468728"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sz="6000" b="1" dirty="0" smtClean="0">
                <a:latin typeface="Arial" panose="020B0604020202020204" pitchFamily="34" charset="0"/>
                <a:cs typeface="Arial" panose="020B0604020202020204" pitchFamily="34" charset="0"/>
              </a:rPr>
              <a:t>MINI HOCKEY</a:t>
            </a:r>
            <a:endParaRPr lang="en-ZA" sz="6000" b="1" dirty="0">
              <a:latin typeface="Arial" panose="020B0604020202020204" pitchFamily="34" charset="0"/>
              <a:cs typeface="Arial" panose="020B0604020202020204" pitchFamily="34" charset="0"/>
            </a:endParaRPr>
          </a:p>
        </p:txBody>
      </p:sp>
      <p:sp>
        <p:nvSpPr>
          <p:cNvPr id="3" name="Content Placeholder 1"/>
          <p:cNvSpPr txBox="1">
            <a:spLocks/>
          </p:cNvSpPr>
          <p:nvPr/>
        </p:nvSpPr>
        <p:spPr>
          <a:xfrm>
            <a:off x="641701" y="456977"/>
            <a:ext cx="4522727" cy="6697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ZA" sz="2400" dirty="0" smtClean="0">
                <a:latin typeface="Arial" panose="020B0604020202020204" pitchFamily="34" charset="0"/>
                <a:cs typeface="Arial" panose="020B0604020202020204" pitchFamily="34" charset="0"/>
              </a:rPr>
              <a:t>Term Three</a:t>
            </a:r>
          </a:p>
          <a:p>
            <a:pPr>
              <a:lnSpc>
                <a:spcPct val="150000"/>
              </a:lnSpc>
            </a:pPr>
            <a:r>
              <a:rPr lang="en-ZA" sz="2400" dirty="0" smtClean="0">
                <a:latin typeface="Arial" panose="020B0604020202020204" pitchFamily="34" charset="0"/>
                <a:cs typeface="Arial" panose="020B0604020202020204" pitchFamily="34" charset="0"/>
              </a:rPr>
              <a:t>Boys and girls</a:t>
            </a:r>
          </a:p>
          <a:p>
            <a:pPr>
              <a:lnSpc>
                <a:spcPct val="150000"/>
              </a:lnSpc>
            </a:pPr>
            <a:r>
              <a:rPr lang="en-ZA" sz="2400" dirty="0" smtClean="0">
                <a:latin typeface="Arial" panose="020B0604020202020204" pitchFamily="34" charset="0"/>
                <a:cs typeface="Arial" panose="020B0604020202020204" pitchFamily="34" charset="0"/>
              </a:rPr>
              <a:t>Team selection is on a rotational basis.</a:t>
            </a:r>
          </a:p>
          <a:p>
            <a:pPr>
              <a:lnSpc>
                <a:spcPct val="150000"/>
              </a:lnSpc>
            </a:pPr>
            <a:r>
              <a:rPr lang="en-ZA" sz="2400" dirty="0" smtClean="0">
                <a:latin typeface="Arial" panose="020B0604020202020204" pitchFamily="34" charset="0"/>
                <a:cs typeface="Arial" panose="020B0604020202020204" pitchFamily="34" charset="0"/>
              </a:rPr>
              <a:t>Matches are on a Thursday afternoon.</a:t>
            </a:r>
          </a:p>
          <a:p>
            <a:pPr>
              <a:lnSpc>
                <a:spcPct val="150000"/>
              </a:lnSpc>
            </a:pPr>
            <a:r>
              <a:rPr lang="en-ZA" sz="2400" dirty="0" smtClean="0">
                <a:latin typeface="Arial" panose="020B0604020202020204" pitchFamily="34" charset="0"/>
                <a:cs typeface="Arial" panose="020B0604020202020204" pitchFamily="34" charset="0"/>
              </a:rPr>
              <a:t>Learners need to have their own hockey stick.</a:t>
            </a:r>
          </a:p>
          <a:p>
            <a:pPr>
              <a:lnSpc>
                <a:spcPct val="150000"/>
              </a:lnSpc>
            </a:pPr>
            <a:r>
              <a:rPr lang="en-ZA" sz="2400" dirty="0" smtClean="0">
                <a:latin typeface="Arial" panose="020B0604020202020204" pitchFamily="34" charset="0"/>
                <a:cs typeface="Arial" panose="020B0604020202020204" pitchFamily="34" charset="0"/>
              </a:rPr>
              <a:t>Shin pads, </a:t>
            </a:r>
            <a:r>
              <a:rPr lang="en-ZA" sz="2400" dirty="0" err="1" smtClean="0">
                <a:latin typeface="Arial" panose="020B0604020202020204" pitchFamily="34" charset="0"/>
                <a:cs typeface="Arial" panose="020B0604020202020204" pitchFamily="34" charset="0"/>
              </a:rPr>
              <a:t>takkies</a:t>
            </a:r>
            <a:r>
              <a:rPr lang="en-ZA" sz="2400" dirty="0" smtClean="0">
                <a:latin typeface="Arial" panose="020B0604020202020204" pitchFamily="34" charset="0"/>
                <a:cs typeface="Arial" panose="020B0604020202020204" pitchFamily="34" charset="0"/>
              </a:rPr>
              <a:t>, school cap and gum guard. </a:t>
            </a:r>
            <a:endParaRPr lang="en-ZA" sz="1800" dirty="0" smtClean="0">
              <a:latin typeface="Arial" panose="020B0604020202020204" pitchFamily="34" charset="0"/>
              <a:cs typeface="Arial" panose="020B0604020202020204" pitchFamily="34" charset="0"/>
            </a:endParaRPr>
          </a:p>
          <a:p>
            <a:pPr>
              <a:lnSpc>
                <a:spcPct val="150000"/>
              </a:lnSpc>
            </a:pPr>
            <a:endParaRPr lang="en-ZA" sz="1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2762" y="2135750"/>
            <a:ext cx="3103716" cy="4138287"/>
          </a:xfrm>
          <a:prstGeom prst="rect">
            <a:avLst/>
          </a:prstGeom>
          <a:ln>
            <a:noFill/>
          </a:ln>
          <a:effectLst>
            <a:softEdge rad="112500"/>
          </a:effectLst>
        </p:spPr>
      </p:pic>
    </p:spTree>
    <p:extLst>
      <p:ext uri="{BB962C8B-B14F-4D97-AF65-F5344CB8AC3E}">
        <p14:creationId xmlns:p14="http://schemas.microsoft.com/office/powerpoint/2010/main" val="1060183388"/>
      </p:ext>
    </p:extLst>
  </p:cSld>
  <p:clrMapOvr>
    <a:masterClrMapping/>
  </p:clrMapOvr>
  <mc:AlternateContent xmlns:mc="http://schemas.openxmlformats.org/markup-compatibility/2006" xmlns:p14="http://schemas.microsoft.com/office/powerpoint/2010/main">
    <mc:Choice Requires="p14">
      <p:transition spd="slow" p14:dur="2000" advTm="8288"/>
    </mc:Choice>
    <mc:Fallback xmlns="">
      <p:transition spd="slow" advTm="8288"/>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7697" r="20242" b="17138"/>
          <a:stretch/>
        </p:blipFill>
        <p:spPr>
          <a:xfrm rot="5400000">
            <a:off x="104379" y="2147246"/>
            <a:ext cx="5058697" cy="3799267"/>
          </a:xfrm>
          <a:prstGeom prst="rect">
            <a:avLst/>
          </a:prstGeom>
          <a:ln>
            <a:noFill/>
          </a:ln>
          <a:effectLst>
            <a:softEdge rad="112500"/>
          </a:effectLst>
        </p:spPr>
      </p:pic>
      <p:sp>
        <p:nvSpPr>
          <p:cNvPr id="3" name="Title 2"/>
          <p:cNvSpPr txBox="1">
            <a:spLocks/>
          </p:cNvSpPr>
          <p:nvPr/>
        </p:nvSpPr>
        <p:spPr>
          <a:xfrm>
            <a:off x="399364" y="374531"/>
            <a:ext cx="4468728"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sz="6000" b="1" dirty="0" smtClean="0">
                <a:latin typeface="Arial" panose="020B0604020202020204" pitchFamily="34" charset="0"/>
                <a:cs typeface="Arial" panose="020B0604020202020204" pitchFamily="34" charset="0"/>
              </a:rPr>
              <a:t>SWIMMING</a:t>
            </a:r>
            <a:endParaRPr lang="en-ZA" sz="6000" b="1" dirty="0">
              <a:latin typeface="Arial" panose="020B0604020202020204" pitchFamily="34" charset="0"/>
              <a:cs typeface="Arial" panose="020B0604020202020204" pitchFamily="34" charset="0"/>
            </a:endParaRPr>
          </a:p>
        </p:txBody>
      </p:sp>
      <p:sp>
        <p:nvSpPr>
          <p:cNvPr id="4" name="Content Placeholder 1"/>
          <p:cNvSpPr txBox="1">
            <a:spLocks/>
          </p:cNvSpPr>
          <p:nvPr/>
        </p:nvSpPr>
        <p:spPr>
          <a:xfrm>
            <a:off x="4621273" y="847828"/>
            <a:ext cx="4522727" cy="6697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ZA" sz="2200" dirty="0" smtClean="0">
                <a:latin typeface="Arial" panose="020B0604020202020204" pitchFamily="34" charset="0"/>
                <a:cs typeface="Arial" panose="020B0604020202020204" pitchFamily="34" charset="0"/>
              </a:rPr>
              <a:t>Term One and Term Four</a:t>
            </a:r>
          </a:p>
          <a:p>
            <a:pPr>
              <a:lnSpc>
                <a:spcPct val="150000"/>
              </a:lnSpc>
            </a:pPr>
            <a:r>
              <a:rPr lang="en-ZA" sz="2200" dirty="0" smtClean="0">
                <a:latin typeface="Arial" panose="020B0604020202020204" pitchFamily="34" charset="0"/>
                <a:cs typeface="Arial" panose="020B0604020202020204" pitchFamily="34" charset="0"/>
              </a:rPr>
              <a:t>Boys and girls</a:t>
            </a:r>
          </a:p>
          <a:p>
            <a:pPr>
              <a:lnSpc>
                <a:spcPct val="150000"/>
              </a:lnSpc>
            </a:pPr>
            <a:r>
              <a:rPr lang="en-ZA" sz="2200" dirty="0" smtClean="0">
                <a:latin typeface="Arial" panose="020B0604020202020204" pitchFamily="34" charset="0"/>
                <a:cs typeface="Arial" panose="020B0604020202020204" pitchFamily="34" charset="0"/>
              </a:rPr>
              <a:t>Your child needs to be able to swim the full length of a pool (25m) without assistance. Strokes must be developed.</a:t>
            </a:r>
          </a:p>
          <a:p>
            <a:pPr>
              <a:lnSpc>
                <a:spcPct val="150000"/>
              </a:lnSpc>
            </a:pPr>
            <a:r>
              <a:rPr lang="en-ZA" sz="2200" dirty="0" smtClean="0">
                <a:latin typeface="Arial" panose="020B0604020202020204" pitchFamily="34" charset="0"/>
                <a:cs typeface="Arial" panose="020B0604020202020204" pitchFamily="34" charset="0"/>
              </a:rPr>
              <a:t>Galas are on a Friday afternoon.</a:t>
            </a:r>
          </a:p>
          <a:p>
            <a:pPr>
              <a:lnSpc>
                <a:spcPct val="150000"/>
              </a:lnSpc>
            </a:pPr>
            <a:r>
              <a:rPr lang="en-ZA" sz="2200" dirty="0" smtClean="0">
                <a:latin typeface="Arial" panose="020B0604020202020204" pitchFamily="34" charset="0"/>
                <a:cs typeface="Arial" panose="020B0604020202020204" pitchFamily="34" charset="0"/>
              </a:rPr>
              <a:t>Navy blue swimming costume, yellow Edenglen Primary School swimming cap.</a:t>
            </a:r>
          </a:p>
          <a:p>
            <a:pPr>
              <a:lnSpc>
                <a:spcPct val="150000"/>
              </a:lnSpc>
            </a:pPr>
            <a:endParaRPr lang="en-ZA"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2804977"/>
      </p:ext>
    </p:extLst>
  </p:cSld>
  <p:clrMapOvr>
    <a:masterClrMapping/>
  </p:clrMapOvr>
  <mc:AlternateContent xmlns:mc="http://schemas.openxmlformats.org/markup-compatibility/2006" xmlns:p14="http://schemas.microsoft.com/office/powerpoint/2010/main">
    <mc:Choice Requires="p14">
      <p:transition spd="slow" p14:dur="2000" advTm="18344"/>
    </mc:Choice>
    <mc:Fallback xmlns="">
      <p:transition spd="slow" advTm="18344"/>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515274" y="503319"/>
            <a:ext cx="8062056"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b="1" dirty="0" smtClean="0">
                <a:latin typeface="Arial" panose="020B0604020202020204" pitchFamily="34" charset="0"/>
                <a:cs typeface="Arial" panose="020B0604020202020204" pitchFamily="34" charset="0"/>
              </a:rPr>
              <a:t>Various cultural activities:</a:t>
            </a:r>
          </a:p>
          <a:p>
            <a:pPr algn="ctr"/>
            <a:endParaRPr lang="en-ZA" b="1" dirty="0" smtClean="0">
              <a:latin typeface="Arial" panose="020B0604020202020204" pitchFamily="34" charset="0"/>
              <a:cs typeface="Arial" panose="020B0604020202020204" pitchFamily="34" charset="0"/>
            </a:endParaRPr>
          </a:p>
          <a:p>
            <a:pPr algn="ctr"/>
            <a:endParaRPr lang="en-ZA" b="1" dirty="0">
              <a:latin typeface="Arial" panose="020B0604020202020204" pitchFamily="34" charset="0"/>
              <a:cs typeface="Arial" panose="020B0604020202020204" pitchFamily="34" charset="0"/>
            </a:endParaRPr>
          </a:p>
        </p:txBody>
      </p:sp>
      <p:sp>
        <p:nvSpPr>
          <p:cNvPr id="3" name="Content Placeholder 1"/>
          <p:cNvSpPr txBox="1">
            <a:spLocks/>
          </p:cNvSpPr>
          <p:nvPr/>
        </p:nvSpPr>
        <p:spPr>
          <a:xfrm>
            <a:off x="628822" y="1414499"/>
            <a:ext cx="4522727" cy="6697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ZA" sz="2400" dirty="0" smtClean="0">
                <a:latin typeface="Arial" panose="020B0604020202020204" pitchFamily="34" charset="0"/>
                <a:cs typeface="Arial" panose="020B0604020202020204" pitchFamily="34" charset="0"/>
              </a:rPr>
              <a:t>Throughout the year.</a:t>
            </a:r>
          </a:p>
          <a:p>
            <a:pPr>
              <a:lnSpc>
                <a:spcPct val="150000"/>
              </a:lnSpc>
            </a:pPr>
            <a:r>
              <a:rPr lang="en-ZA" sz="2400" dirty="0" smtClean="0">
                <a:latin typeface="Arial" panose="020B0604020202020204" pitchFamily="34" charset="0"/>
                <a:cs typeface="Arial" panose="020B0604020202020204" pitchFamily="34" charset="0"/>
              </a:rPr>
              <a:t>Eisteddfod (Poetry – English and Afrikaans)</a:t>
            </a:r>
          </a:p>
          <a:p>
            <a:pPr>
              <a:lnSpc>
                <a:spcPct val="150000"/>
              </a:lnSpc>
            </a:pPr>
            <a:r>
              <a:rPr lang="en-ZA" sz="2400" dirty="0" smtClean="0">
                <a:latin typeface="Arial" panose="020B0604020202020204" pitchFamily="34" charset="0"/>
                <a:cs typeface="Arial" panose="020B0604020202020204" pitchFamily="34" charset="0"/>
              </a:rPr>
              <a:t>Art Eisteddfod</a:t>
            </a:r>
          </a:p>
          <a:p>
            <a:pPr>
              <a:lnSpc>
                <a:spcPct val="150000"/>
              </a:lnSpc>
            </a:pPr>
            <a:r>
              <a:rPr lang="en-ZA" sz="2400" dirty="0" smtClean="0">
                <a:latin typeface="Arial" panose="020B0604020202020204" pitchFamily="34" charset="0"/>
                <a:cs typeface="Arial" panose="020B0604020202020204" pitchFamily="34" charset="0"/>
              </a:rPr>
              <a:t>Choir</a:t>
            </a:r>
          </a:p>
          <a:p>
            <a:pPr>
              <a:lnSpc>
                <a:spcPct val="150000"/>
              </a:lnSpc>
            </a:pPr>
            <a:r>
              <a:rPr lang="en-ZA" sz="2400" dirty="0" smtClean="0">
                <a:latin typeface="Arial" panose="020B0604020202020204" pitchFamily="34" charset="0"/>
                <a:cs typeface="Arial" panose="020B0604020202020204" pitchFamily="34" charset="0"/>
              </a:rPr>
              <a:t>Recorder Ensemble</a:t>
            </a:r>
          </a:p>
          <a:p>
            <a:pPr>
              <a:lnSpc>
                <a:spcPct val="150000"/>
              </a:lnSpc>
            </a:pPr>
            <a:r>
              <a:rPr lang="en-ZA" sz="2400" dirty="0" smtClean="0">
                <a:latin typeface="Arial" panose="020B0604020202020204" pitchFamily="34" charset="0"/>
                <a:cs typeface="Arial" panose="020B0604020202020204" pitchFamily="34" charset="0"/>
              </a:rPr>
              <a:t>There is a small cost to participate in these activities.</a:t>
            </a:r>
          </a:p>
          <a:p>
            <a:pPr>
              <a:lnSpc>
                <a:spcPct val="150000"/>
              </a:lnSpc>
            </a:pPr>
            <a:endParaRPr lang="en-ZA" sz="1800" dirty="0" smtClean="0">
              <a:latin typeface="Arial" panose="020B0604020202020204" pitchFamily="34" charset="0"/>
              <a:cs typeface="Arial" panose="020B0604020202020204" pitchFamily="34" charset="0"/>
            </a:endParaRPr>
          </a:p>
          <a:p>
            <a:pPr>
              <a:lnSpc>
                <a:spcPct val="150000"/>
              </a:lnSpc>
            </a:pPr>
            <a:endParaRPr lang="en-ZA" sz="1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1549" y="1646319"/>
            <a:ext cx="3366217" cy="4488288"/>
          </a:xfrm>
          <a:prstGeom prst="rect">
            <a:avLst/>
          </a:prstGeom>
          <a:ln>
            <a:noFill/>
          </a:ln>
          <a:effectLst>
            <a:softEdge rad="112500"/>
          </a:effectLst>
        </p:spPr>
      </p:pic>
    </p:spTree>
    <p:extLst>
      <p:ext uri="{BB962C8B-B14F-4D97-AF65-F5344CB8AC3E}">
        <p14:creationId xmlns:p14="http://schemas.microsoft.com/office/powerpoint/2010/main" val="2263833343"/>
      </p:ext>
    </p:extLst>
  </p:cSld>
  <p:clrMapOvr>
    <a:masterClrMapping/>
  </p:clrMapOvr>
  <mc:AlternateContent xmlns:mc="http://schemas.openxmlformats.org/markup-compatibility/2006" xmlns:p14="http://schemas.microsoft.com/office/powerpoint/2010/main">
    <mc:Choice Requires="p14">
      <p:transition spd="slow" p14:dur="2000" advTm="20621"/>
    </mc:Choice>
    <mc:Fallback xmlns="">
      <p:transition spd="slow" advTm="20621"/>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515274" y="503319"/>
            <a:ext cx="8062056"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b="1" dirty="0" smtClean="0">
                <a:latin typeface="Arial" panose="020B0604020202020204" pitchFamily="34" charset="0"/>
                <a:cs typeface="Arial" panose="020B0604020202020204" pitchFamily="34" charset="0"/>
              </a:rPr>
              <a:t>Co-Curricular Activities:</a:t>
            </a:r>
          </a:p>
          <a:p>
            <a:pPr algn="ctr"/>
            <a:endParaRPr lang="en-ZA" b="1" dirty="0" smtClean="0">
              <a:latin typeface="Arial" panose="020B0604020202020204" pitchFamily="34" charset="0"/>
              <a:cs typeface="Arial" panose="020B0604020202020204" pitchFamily="34" charset="0"/>
            </a:endParaRPr>
          </a:p>
          <a:p>
            <a:pPr algn="ctr"/>
            <a:endParaRPr lang="en-ZA"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274" y="5043486"/>
            <a:ext cx="2381250" cy="1600200"/>
          </a:xfrm>
          <a:prstGeom prst="rect">
            <a:avLst/>
          </a:prstGeom>
        </p:spPr>
      </p:pic>
      <p:sp>
        <p:nvSpPr>
          <p:cNvPr id="4" name="Text Placeholder 2"/>
          <p:cNvSpPr txBox="1">
            <a:spLocks/>
          </p:cNvSpPr>
          <p:nvPr/>
        </p:nvSpPr>
        <p:spPr>
          <a:xfrm>
            <a:off x="206061" y="846138"/>
            <a:ext cx="4391697" cy="57975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ZA" sz="2000" b="1" dirty="0" smtClean="0">
              <a:latin typeface="Arial" panose="020B0604020202020204" pitchFamily="34" charset="0"/>
              <a:cs typeface="Arial" panose="020B0604020202020204" pitchFamily="34" charset="0"/>
            </a:endParaRPr>
          </a:p>
          <a:p>
            <a:pPr marL="0" indent="0">
              <a:lnSpc>
                <a:spcPct val="150000"/>
              </a:lnSpc>
              <a:buNone/>
            </a:pPr>
            <a:r>
              <a:rPr lang="en-ZA" sz="2000" b="1" dirty="0" smtClean="0">
                <a:latin typeface="Arial" panose="020B0604020202020204" pitchFamily="34" charset="0"/>
                <a:cs typeface="Arial" panose="020B0604020202020204" pitchFamily="34" charset="0"/>
              </a:rPr>
              <a:t>CLEVER CODERS</a:t>
            </a:r>
          </a:p>
          <a:p>
            <a:pPr>
              <a:lnSpc>
                <a:spcPct val="150000"/>
              </a:lnSpc>
            </a:pPr>
            <a:r>
              <a:rPr lang="en-US" sz="1600" dirty="0" smtClean="0">
                <a:latin typeface="Arial" panose="020B0604020202020204" pitchFamily="34" charset="0"/>
                <a:cs typeface="Arial" panose="020B0604020202020204" pitchFamily="34" charset="0"/>
              </a:rPr>
              <a:t>Clever Coders introduces young children to the exciting world of computer programming in a fun, hands-on and understandable manner, nurturing children’s imaginations and creating a whole new world of play.</a:t>
            </a:r>
          </a:p>
          <a:p>
            <a:pPr>
              <a:lnSpc>
                <a:spcPct val="150000"/>
              </a:lnSpc>
            </a:pPr>
            <a:r>
              <a:rPr lang="en-US" sz="1600" dirty="0" smtClean="0">
                <a:latin typeface="Arial" panose="020B0604020202020204" pitchFamily="34" charset="0"/>
                <a:cs typeface="Arial" panose="020B0604020202020204" pitchFamily="34" charset="0"/>
              </a:rPr>
              <a:t>Extra cost</a:t>
            </a:r>
          </a:p>
          <a:p>
            <a:pPr>
              <a:lnSpc>
                <a:spcPct val="150000"/>
              </a:lnSpc>
            </a:pPr>
            <a:r>
              <a:rPr lang="en-US" sz="1600" dirty="0" smtClean="0">
                <a:latin typeface="Arial" panose="020B0604020202020204" pitchFamily="34" charset="0"/>
                <a:cs typeface="Arial" panose="020B0604020202020204" pitchFamily="34" charset="0"/>
              </a:rPr>
              <a:t>Brochure will be handed out today.</a:t>
            </a:r>
            <a:endParaRPr lang="en-ZA" sz="1600" dirty="0" smtClean="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6524" y="4775574"/>
            <a:ext cx="1274119" cy="1274119"/>
          </a:xfrm>
          <a:prstGeom prst="rect">
            <a:avLst/>
          </a:prstGeom>
        </p:spPr>
      </p:pic>
      <p:sp>
        <p:nvSpPr>
          <p:cNvPr id="6" name="Text Placeholder 2"/>
          <p:cNvSpPr txBox="1">
            <a:spLocks/>
          </p:cNvSpPr>
          <p:nvPr/>
        </p:nvSpPr>
        <p:spPr>
          <a:xfrm>
            <a:off x="4597758" y="2549116"/>
            <a:ext cx="4391697" cy="407855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ZA" sz="2000" b="1" dirty="0" smtClean="0">
              <a:latin typeface="Arial" panose="020B0604020202020204" pitchFamily="34" charset="0"/>
              <a:cs typeface="Arial" panose="020B0604020202020204" pitchFamily="34" charset="0"/>
            </a:endParaRPr>
          </a:p>
          <a:p>
            <a:pPr marL="0" indent="0">
              <a:lnSpc>
                <a:spcPct val="150000"/>
              </a:lnSpc>
              <a:buNone/>
            </a:pPr>
            <a:r>
              <a:rPr lang="en-ZA" sz="2000" b="1" dirty="0" smtClean="0">
                <a:latin typeface="Arial" panose="020B0604020202020204" pitchFamily="34" charset="0"/>
                <a:cs typeface="Arial" panose="020B0604020202020204" pitchFamily="34" charset="0"/>
              </a:rPr>
              <a:t>GUITAR LESSONS</a:t>
            </a:r>
          </a:p>
          <a:p>
            <a:pPr>
              <a:lnSpc>
                <a:spcPct val="150000"/>
              </a:lnSpc>
            </a:pPr>
            <a:r>
              <a:rPr lang="en-US" sz="1600" dirty="0" smtClean="0">
                <a:latin typeface="Arial" panose="020B0604020202020204" pitchFamily="34" charset="0"/>
                <a:cs typeface="Arial" panose="020B0604020202020204" pitchFamily="34" charset="0"/>
              </a:rPr>
              <a:t>Music participation provides a unique opportunity for literacy preparation. It directs children to listen and hear in new ways which improves their aural discrimination.</a:t>
            </a:r>
          </a:p>
          <a:p>
            <a:pPr>
              <a:lnSpc>
                <a:spcPct val="150000"/>
              </a:lnSpc>
            </a:pPr>
            <a:r>
              <a:rPr lang="en-US" sz="1600" dirty="0" smtClean="0">
                <a:latin typeface="Arial" panose="020B0604020202020204" pitchFamily="34" charset="0"/>
                <a:cs typeface="Arial" panose="020B0604020202020204" pitchFamily="34" charset="0"/>
              </a:rPr>
              <a:t>Extra cost</a:t>
            </a:r>
          </a:p>
          <a:p>
            <a:pPr>
              <a:lnSpc>
                <a:spcPct val="150000"/>
              </a:lnSpc>
            </a:pPr>
            <a:r>
              <a:rPr lang="en-US" sz="1600" dirty="0" smtClean="0">
                <a:latin typeface="Arial" panose="020B0604020202020204" pitchFamily="34" charset="0"/>
                <a:cs typeface="Arial" panose="020B0604020202020204" pitchFamily="34" charset="0"/>
              </a:rPr>
              <a:t>Information will be handed out early next year.</a:t>
            </a:r>
            <a:endParaRPr lang="en-ZA" sz="1600" dirty="0" smtClean="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6642" y="1345474"/>
            <a:ext cx="2053928" cy="1754499"/>
          </a:xfrm>
          <a:prstGeom prst="rect">
            <a:avLst/>
          </a:prstGeom>
        </p:spPr>
      </p:pic>
    </p:spTree>
    <p:extLst>
      <p:ext uri="{BB962C8B-B14F-4D97-AF65-F5344CB8AC3E}">
        <p14:creationId xmlns:p14="http://schemas.microsoft.com/office/powerpoint/2010/main" val="528167638"/>
      </p:ext>
    </p:extLst>
  </p:cSld>
  <p:clrMapOvr>
    <a:masterClrMapping/>
  </p:clrMapOvr>
  <mc:AlternateContent xmlns:mc="http://schemas.openxmlformats.org/markup-compatibility/2006" xmlns:p14="http://schemas.microsoft.com/office/powerpoint/2010/main">
    <mc:Choice Requires="p14">
      <p:transition spd="slow" p14:dur="2000" advTm="17103"/>
    </mc:Choice>
    <mc:Fallback xmlns="">
      <p:transition spd="slow" advTm="17103"/>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rial" panose="020B0604020202020204" pitchFamily="34" charset="0"/>
                <a:cs typeface="Arial" panose="020B0604020202020204" pitchFamily="34" charset="0"/>
              </a:rPr>
              <a:t>Aftercare</a:t>
            </a:r>
            <a:endParaRPr lang="en-ZA"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358" y="365126"/>
            <a:ext cx="2619375" cy="1743075"/>
          </a:xfrm>
          <a:prstGeom prst="rect">
            <a:avLst/>
          </a:prstGeom>
        </p:spPr>
      </p:pic>
      <p:sp>
        <p:nvSpPr>
          <p:cNvPr id="4" name="TextBox 3"/>
          <p:cNvSpPr txBox="1"/>
          <p:nvPr/>
        </p:nvSpPr>
        <p:spPr>
          <a:xfrm>
            <a:off x="757646" y="2730137"/>
            <a:ext cx="7524205" cy="1938992"/>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Grade One Aftercare is privately run at </a:t>
            </a:r>
            <a:r>
              <a:rPr lang="en-US" sz="2400" dirty="0" err="1" smtClean="0">
                <a:latin typeface="Arial" panose="020B0604020202020204" pitchFamily="34" charset="0"/>
                <a:cs typeface="Arial" panose="020B0604020202020204" pitchFamily="34" charset="0"/>
              </a:rPr>
              <a:t>Glenvale</a:t>
            </a:r>
            <a:r>
              <a:rPr lang="en-US" sz="2400" dirty="0" smtClean="0">
                <a:latin typeface="Arial" panose="020B0604020202020204" pitchFamily="34" charset="0"/>
                <a:cs typeface="Arial" panose="020B0604020202020204" pitchFamily="34" charset="0"/>
              </a:rPr>
              <a:t> Nursery School. </a:t>
            </a:r>
          </a:p>
          <a:p>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Please contact Bev </a:t>
            </a:r>
            <a:r>
              <a:rPr lang="en-US" sz="2400" dirty="0">
                <a:latin typeface="Arial" panose="020B0604020202020204" pitchFamily="34" charset="0"/>
                <a:cs typeface="Arial" panose="020B0604020202020204" pitchFamily="34" charset="0"/>
              </a:rPr>
              <a:t>Maggot</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082 734 7976</a:t>
            </a:r>
          </a:p>
          <a:p>
            <a:endParaRPr lang="en-US"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5094024"/>
      </p:ext>
    </p:extLst>
  </p:cSld>
  <p:clrMapOvr>
    <a:masterClrMapping/>
  </p:clrMapOvr>
  <mc:AlternateContent xmlns:mc="http://schemas.openxmlformats.org/markup-compatibility/2006" xmlns:p14="http://schemas.microsoft.com/office/powerpoint/2010/main">
    <mc:Choice Requires="p14">
      <p:transition spd="slow" p14:dur="2000" advTm="16111"/>
    </mc:Choice>
    <mc:Fallback xmlns="">
      <p:transition spd="slow" advTm="16111"/>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267" t="36646" r="46103"/>
          <a:stretch/>
        </p:blipFill>
        <p:spPr>
          <a:xfrm rot="5400000">
            <a:off x="19675" y="1518526"/>
            <a:ext cx="5450068" cy="4556107"/>
          </a:xfrm>
          <a:prstGeom prst="rect">
            <a:avLst/>
          </a:prstGeom>
          <a:ln>
            <a:noFill/>
          </a:ln>
          <a:effectLst>
            <a:softEdge rad="112500"/>
          </a:effectLst>
        </p:spPr>
      </p:pic>
      <p:sp>
        <p:nvSpPr>
          <p:cNvPr id="3" name="Content Placeholder 1"/>
          <p:cNvSpPr txBox="1">
            <a:spLocks/>
          </p:cNvSpPr>
          <p:nvPr/>
        </p:nvSpPr>
        <p:spPr>
          <a:xfrm>
            <a:off x="5022763" y="1071546"/>
            <a:ext cx="3940933" cy="54500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pPr>
            <a:r>
              <a:rPr lang="en-ZA" sz="1800" dirty="0" smtClean="0">
                <a:latin typeface="Arial" panose="020B0604020202020204" pitchFamily="34" charset="0"/>
                <a:cs typeface="Arial" panose="020B0604020202020204" pitchFamily="34" charset="0"/>
              </a:rPr>
              <a:t>Form a positive relationship with your child’s teacher. </a:t>
            </a:r>
          </a:p>
          <a:p>
            <a:pPr>
              <a:lnSpc>
                <a:spcPct val="160000"/>
              </a:lnSpc>
            </a:pPr>
            <a:r>
              <a:rPr lang="en-ZA" sz="1800" dirty="0" smtClean="0">
                <a:latin typeface="Arial" panose="020B0604020202020204" pitchFamily="34" charset="0"/>
                <a:cs typeface="Arial" panose="020B0604020202020204" pitchFamily="34" charset="0"/>
              </a:rPr>
              <a:t>Have a positive outlook towards school and school events – attend as many functions as possible. </a:t>
            </a:r>
          </a:p>
          <a:p>
            <a:pPr>
              <a:lnSpc>
                <a:spcPct val="160000"/>
              </a:lnSpc>
            </a:pPr>
            <a:r>
              <a:rPr lang="en-ZA" sz="1800" dirty="0" smtClean="0">
                <a:latin typeface="Arial" panose="020B0604020202020204" pitchFamily="34" charset="0"/>
                <a:cs typeface="Arial" panose="020B0604020202020204" pitchFamily="34" charset="0"/>
              </a:rPr>
              <a:t>Lead by example – children learn social skills from parents.</a:t>
            </a:r>
          </a:p>
          <a:p>
            <a:pPr>
              <a:lnSpc>
                <a:spcPct val="100000"/>
              </a:lnSpc>
            </a:pPr>
            <a:r>
              <a:rPr lang="en-ZA" sz="1800" dirty="0" smtClean="0">
                <a:latin typeface="Arial" panose="020B0604020202020204" pitchFamily="34" charset="0"/>
                <a:cs typeface="Arial" panose="020B0604020202020204" pitchFamily="34" charset="0"/>
              </a:rPr>
              <a:t>Listen to your child – make him/her feel valued.</a:t>
            </a:r>
          </a:p>
          <a:p>
            <a:pPr>
              <a:lnSpc>
                <a:spcPct val="160000"/>
              </a:lnSpc>
            </a:pPr>
            <a:r>
              <a:rPr lang="en-ZA" sz="1800" dirty="0" smtClean="0">
                <a:latin typeface="Arial" panose="020B0604020202020204" pitchFamily="34" charset="0"/>
                <a:cs typeface="Arial" panose="020B0604020202020204" pitchFamily="34" charset="0"/>
              </a:rPr>
              <a:t>Tell your child that you are proud of him / her. </a:t>
            </a:r>
            <a:endParaRPr lang="en-ZA" sz="1800" dirty="0">
              <a:latin typeface="Arial" panose="020B0604020202020204" pitchFamily="34" charset="0"/>
              <a:cs typeface="Arial" panose="020B0604020202020204" pitchFamily="34" charset="0"/>
            </a:endParaRPr>
          </a:p>
        </p:txBody>
      </p:sp>
      <p:sp>
        <p:nvSpPr>
          <p:cNvPr id="4" name="Title 2"/>
          <p:cNvSpPr txBox="1">
            <a:spLocks/>
          </p:cNvSpPr>
          <p:nvPr/>
        </p:nvSpPr>
        <p:spPr>
          <a:xfrm>
            <a:off x="103031" y="357166"/>
            <a:ext cx="8860665" cy="7143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sz="3600" b="1" dirty="0" smtClean="0">
                <a:latin typeface="Arial" panose="020B0604020202020204" pitchFamily="34" charset="0"/>
                <a:cs typeface="Arial" panose="020B0604020202020204" pitchFamily="34" charset="0"/>
              </a:rPr>
              <a:t>SCHOOL CAN BE A MAGICAL PLACE…</a:t>
            </a:r>
            <a:endParaRPr lang="en-ZA"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3356832"/>
      </p:ext>
    </p:extLst>
  </p:cSld>
  <p:clrMapOvr>
    <a:masterClrMapping/>
  </p:clrMapOvr>
  <mc:AlternateContent xmlns:mc="http://schemas.openxmlformats.org/markup-compatibility/2006" xmlns:p14="http://schemas.microsoft.com/office/powerpoint/2010/main">
    <mc:Choice Requires="p14">
      <p:transition spd="slow" p14:dur="2000" advTm="45160"/>
    </mc:Choice>
    <mc:Fallback xmlns="">
      <p:transition spd="slow" advTm="4516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315"/>
          <a:stretch/>
        </p:blipFill>
        <p:spPr>
          <a:xfrm>
            <a:off x="1577418" y="1261183"/>
            <a:ext cx="5881474" cy="4427318"/>
          </a:xfrm>
          <a:prstGeom prst="rect">
            <a:avLst/>
          </a:prstGeom>
        </p:spPr>
      </p:pic>
      <p:sp>
        <p:nvSpPr>
          <p:cNvPr id="3" name="TextBox 2"/>
          <p:cNvSpPr txBox="1"/>
          <p:nvPr/>
        </p:nvSpPr>
        <p:spPr>
          <a:xfrm>
            <a:off x="5055326" y="2541344"/>
            <a:ext cx="1280159" cy="461665"/>
          </a:xfrm>
          <a:prstGeom prst="rect">
            <a:avLst/>
          </a:prstGeom>
          <a:solidFill>
            <a:schemeClr val="bg1"/>
          </a:solidFill>
        </p:spPr>
        <p:txBody>
          <a:bodyPr wrap="square" rtlCol="0">
            <a:spAutoFit/>
          </a:bodyPr>
          <a:lstStyle/>
          <a:p>
            <a:r>
              <a:rPr lang="en-US" sz="2400" b="1" dirty="0" smtClean="0">
                <a:solidFill>
                  <a:srgbClr val="00B050"/>
                </a:solidFill>
              </a:rPr>
              <a:t>Learner</a:t>
            </a:r>
            <a:endParaRPr lang="en-ZA" sz="2400" b="1" dirty="0">
              <a:solidFill>
                <a:srgbClr val="00B050"/>
              </a:solidFill>
            </a:endParaRPr>
          </a:p>
        </p:txBody>
      </p:sp>
    </p:spTree>
    <p:extLst>
      <p:ext uri="{BB962C8B-B14F-4D97-AF65-F5344CB8AC3E}">
        <p14:creationId xmlns:p14="http://schemas.microsoft.com/office/powerpoint/2010/main" val="344480567"/>
      </p:ext>
    </p:extLst>
  </p:cSld>
  <p:clrMapOvr>
    <a:masterClrMapping/>
  </p:clrMapOvr>
  <mc:AlternateContent xmlns:mc="http://schemas.openxmlformats.org/markup-compatibility/2006" xmlns:p14="http://schemas.microsoft.com/office/powerpoint/2010/main">
    <mc:Choice Requires="p14">
      <p:transition spd="slow" p14:dur="2000" advTm="31145"/>
    </mc:Choice>
    <mc:Fallback xmlns="">
      <p:transition spd="slow" advTm="31145"/>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7898" y="525933"/>
            <a:ext cx="7773074" cy="1469263"/>
          </a:xfrm>
          <a:prstGeom prst="rect">
            <a:avLst/>
          </a:prstGeom>
        </p:spPr>
      </p:pic>
      <p:sp>
        <p:nvSpPr>
          <p:cNvPr id="5" name="TextBox 4"/>
          <p:cNvSpPr txBox="1"/>
          <p:nvPr/>
        </p:nvSpPr>
        <p:spPr>
          <a:xfrm>
            <a:off x="873393" y="1988840"/>
            <a:ext cx="7416824" cy="4487382"/>
          </a:xfrm>
          <a:prstGeom prst="rect">
            <a:avLst/>
          </a:prstGeom>
          <a:noFill/>
        </p:spPr>
        <p:txBody>
          <a:bodyPr wrap="square" rtlCol="0">
            <a:spAutoFit/>
          </a:bodyPr>
          <a:lstStyle/>
          <a:p>
            <a:pPr marL="342900" indent="-342900">
              <a:lnSpc>
                <a:spcPct val="170000"/>
              </a:lnSpc>
              <a:buFont typeface="Arial" panose="020B0604020202020204" pitchFamily="34" charset="0"/>
              <a:buChar char="•"/>
            </a:pPr>
            <a:r>
              <a:rPr lang="en-ZA" sz="2400" b="1" dirty="0">
                <a:latin typeface="Arial" panose="020B0604020202020204" pitchFamily="34" charset="0"/>
                <a:cs typeface="Arial" panose="020B0604020202020204" pitchFamily="34" charset="0"/>
              </a:rPr>
              <a:t>S</a:t>
            </a:r>
            <a:r>
              <a:rPr lang="en-ZA" sz="2400" b="1" dirty="0" smtClean="0">
                <a:latin typeface="Arial" panose="020B0604020202020204" pitchFamily="34" charset="0"/>
                <a:cs typeface="Arial" panose="020B0604020202020204" pitchFamily="34" charset="0"/>
              </a:rPr>
              <a:t>upport </a:t>
            </a:r>
            <a:r>
              <a:rPr lang="en-ZA" sz="2400" dirty="0" smtClean="0">
                <a:latin typeface="Arial" panose="020B0604020202020204" pitchFamily="34" charset="0"/>
                <a:cs typeface="Arial" panose="020B0604020202020204" pitchFamily="34" charset="0"/>
              </a:rPr>
              <a:t>your child emotionally.</a:t>
            </a:r>
          </a:p>
          <a:p>
            <a:pPr marL="342900" indent="-342900">
              <a:lnSpc>
                <a:spcPct val="170000"/>
              </a:lnSpc>
              <a:buFont typeface="Arial" panose="020B0604020202020204" pitchFamily="34" charset="0"/>
              <a:buChar char="•"/>
            </a:pPr>
            <a:r>
              <a:rPr lang="en-ZA" sz="2400" dirty="0">
                <a:latin typeface="Arial" panose="020B0604020202020204" pitchFamily="34" charset="0"/>
                <a:cs typeface="Arial" panose="020B0604020202020204" pitchFamily="34" charset="0"/>
              </a:rPr>
              <a:t>D</a:t>
            </a:r>
            <a:r>
              <a:rPr lang="en-ZA" sz="2400" dirty="0" smtClean="0">
                <a:latin typeface="Arial" panose="020B0604020202020204" pitchFamily="34" charset="0"/>
                <a:cs typeface="Arial" panose="020B0604020202020204" pitchFamily="34" charset="0"/>
              </a:rPr>
              <a:t>o not discuss your child’s teacher in front of them.</a:t>
            </a:r>
            <a:endParaRPr lang="en-ZA" sz="2400" b="1" dirty="0" smtClean="0">
              <a:latin typeface="Arial" panose="020B0604020202020204" pitchFamily="34" charset="0"/>
              <a:cs typeface="Arial" panose="020B0604020202020204" pitchFamily="34" charset="0"/>
            </a:endParaRPr>
          </a:p>
          <a:p>
            <a:pPr marL="342900" indent="-342900">
              <a:lnSpc>
                <a:spcPct val="170000"/>
              </a:lnSpc>
              <a:buFont typeface="Arial" panose="020B0604020202020204" pitchFamily="34" charset="0"/>
              <a:buChar char="•"/>
            </a:pPr>
            <a:r>
              <a:rPr lang="en-ZA" sz="2400" b="1" dirty="0">
                <a:latin typeface="Arial" panose="020B0604020202020204" pitchFamily="34" charset="0"/>
                <a:cs typeface="Arial" panose="020B0604020202020204" pitchFamily="34" charset="0"/>
              </a:rPr>
              <a:t>T</a:t>
            </a:r>
            <a:r>
              <a:rPr lang="en-ZA" sz="2400" b="1" dirty="0" smtClean="0">
                <a:latin typeface="Arial" panose="020B0604020202020204" pitchFamily="34" charset="0"/>
                <a:cs typeface="Arial" panose="020B0604020202020204" pitchFamily="34" charset="0"/>
              </a:rPr>
              <a:t>alk</a:t>
            </a:r>
            <a:r>
              <a:rPr lang="en-ZA" sz="2400" dirty="0" smtClean="0">
                <a:latin typeface="Arial" panose="020B0604020202020204" pitchFamily="34" charset="0"/>
                <a:cs typeface="Arial" panose="020B0604020202020204" pitchFamily="34" charset="0"/>
              </a:rPr>
              <a:t> about what your child is currently learning in class and what happened during the day.</a:t>
            </a:r>
          </a:p>
          <a:p>
            <a:pPr marL="342900" indent="-342900">
              <a:lnSpc>
                <a:spcPct val="170000"/>
              </a:lnSpc>
              <a:buFont typeface="Arial" panose="020B0604020202020204" pitchFamily="34" charset="0"/>
              <a:buChar char="•"/>
            </a:pPr>
            <a:r>
              <a:rPr lang="en-ZA" sz="2400" b="1" dirty="0">
                <a:latin typeface="Arial" panose="020B0604020202020204" pitchFamily="34" charset="0"/>
                <a:cs typeface="Arial" panose="020B0604020202020204" pitchFamily="34" charset="0"/>
              </a:rPr>
              <a:t>E</a:t>
            </a:r>
            <a:r>
              <a:rPr lang="en-ZA" sz="2400" b="1" dirty="0" smtClean="0">
                <a:latin typeface="Arial" panose="020B0604020202020204" pitchFamily="34" charset="0"/>
                <a:cs typeface="Arial" panose="020B0604020202020204" pitchFamily="34" charset="0"/>
              </a:rPr>
              <a:t>ncourage </a:t>
            </a:r>
            <a:r>
              <a:rPr lang="en-ZA" sz="2400" dirty="0" smtClean="0">
                <a:latin typeface="Arial" panose="020B0604020202020204" pitchFamily="34" charset="0"/>
                <a:cs typeface="Arial" panose="020B0604020202020204" pitchFamily="34" charset="0"/>
              </a:rPr>
              <a:t>your child – if your child is afraid of failing and disappointing you!</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7387" y="344124"/>
            <a:ext cx="1838325" cy="2486025"/>
          </a:xfrm>
          <a:prstGeom prst="rect">
            <a:avLst/>
          </a:prstGeom>
        </p:spPr>
      </p:pic>
    </p:spTree>
    <p:extLst>
      <p:ext uri="{BB962C8B-B14F-4D97-AF65-F5344CB8AC3E}">
        <p14:creationId xmlns:p14="http://schemas.microsoft.com/office/powerpoint/2010/main" val="3240669269"/>
      </p:ext>
    </p:extLst>
  </p:cSld>
  <p:clrMapOvr>
    <a:masterClrMapping/>
  </p:clrMapOvr>
  <mc:AlternateContent xmlns:mc="http://schemas.openxmlformats.org/markup-compatibility/2006" xmlns:p14="http://schemas.microsoft.com/office/powerpoint/2010/main">
    <mc:Choice Requires="p14">
      <p:transition spd="slow" p14:dur="2000" advTm="116585"/>
    </mc:Choice>
    <mc:Fallback xmlns="">
      <p:transition spd="slow" advTm="116585"/>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74712" y="476673"/>
            <a:ext cx="7772400" cy="122413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dirty="0" smtClean="0">
                <a:latin typeface="Arial" panose="020B0604020202020204" pitchFamily="34" charset="0"/>
                <a:cs typeface="Arial" panose="020B0604020202020204" pitchFamily="34" charset="0"/>
              </a:rPr>
              <a:t>Growth </a:t>
            </a:r>
            <a:r>
              <a:rPr lang="en-ZA" dirty="0" err="1" smtClean="0">
                <a:latin typeface="Arial" panose="020B0604020202020204" pitchFamily="34" charset="0"/>
                <a:cs typeface="Arial" panose="020B0604020202020204" pitchFamily="34" charset="0"/>
              </a:rPr>
              <a:t>Mindset</a:t>
            </a:r>
            <a:endParaRPr lang="en-ZA" dirty="0">
              <a:latin typeface="Arial" panose="020B0604020202020204" pitchFamily="34" charset="0"/>
              <a:cs typeface="Arial" panose="020B0604020202020204" pitchFamily="34" charset="0"/>
            </a:endParaRPr>
          </a:p>
        </p:txBody>
      </p:sp>
      <p:sp>
        <p:nvSpPr>
          <p:cNvPr id="3" name="Rectangle 2"/>
          <p:cNvSpPr/>
          <p:nvPr/>
        </p:nvSpPr>
        <p:spPr>
          <a:xfrm>
            <a:off x="888504" y="1700809"/>
            <a:ext cx="7344816" cy="3970318"/>
          </a:xfrm>
          <a:prstGeom prst="rect">
            <a:avLst/>
          </a:prstGeom>
        </p:spPr>
        <p:txBody>
          <a:bodyPr wrap="square">
            <a:spAutoFit/>
          </a:bodyPr>
          <a:lstStyle/>
          <a:p>
            <a:r>
              <a:rPr lang="en-ZA" sz="2800" b="1" dirty="0" smtClean="0">
                <a:latin typeface="Arial" panose="020B0604020202020204" pitchFamily="34" charset="0"/>
                <a:cs typeface="Arial" panose="020B0604020202020204" pitchFamily="34" charset="0"/>
              </a:rPr>
              <a:t>“In a growth </a:t>
            </a:r>
            <a:r>
              <a:rPr lang="en-ZA" sz="2800" b="1" dirty="0" err="1" smtClean="0">
                <a:latin typeface="Arial" panose="020B0604020202020204" pitchFamily="34" charset="0"/>
                <a:cs typeface="Arial" panose="020B0604020202020204" pitchFamily="34" charset="0"/>
              </a:rPr>
              <a:t>mindset</a:t>
            </a:r>
            <a:r>
              <a:rPr lang="en-ZA" sz="2800" b="1" dirty="0" smtClean="0">
                <a:latin typeface="Arial" panose="020B0604020202020204" pitchFamily="34" charset="0"/>
                <a:cs typeface="Arial" panose="020B0604020202020204" pitchFamily="34" charset="0"/>
              </a:rPr>
              <a:t>, people believe that their most basic abilities can be developed through dedication and hard work—brains and talent are just the starting point. This view creates a love of learning and a resilience that is essential for great accomplishment. Virtually all great people have had these qualities.” Dr Carol </a:t>
            </a:r>
            <a:r>
              <a:rPr lang="en-ZA" sz="2800" b="1" dirty="0" err="1" smtClean="0">
                <a:latin typeface="Arial" panose="020B0604020202020204" pitchFamily="34" charset="0"/>
                <a:cs typeface="Arial" panose="020B0604020202020204" pitchFamily="34" charset="0"/>
              </a:rPr>
              <a:t>Dweck</a:t>
            </a:r>
            <a:endParaRPr lang="en-ZA" sz="28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4560912" y="5239048"/>
            <a:ext cx="3407959" cy="1542422"/>
          </a:xfrm>
          <a:prstGeom prst="rect">
            <a:avLst/>
          </a:prstGeom>
        </p:spPr>
      </p:pic>
    </p:spTree>
    <p:extLst>
      <p:ext uri="{BB962C8B-B14F-4D97-AF65-F5344CB8AC3E}">
        <p14:creationId xmlns:p14="http://schemas.microsoft.com/office/powerpoint/2010/main" val="1731473687"/>
      </p:ext>
    </p:extLst>
  </p:cSld>
  <p:clrMapOvr>
    <a:masterClrMapping/>
  </p:clrMapOvr>
  <mc:AlternateContent xmlns:mc="http://schemas.openxmlformats.org/markup-compatibility/2006" xmlns:p14="http://schemas.microsoft.com/office/powerpoint/2010/main">
    <mc:Choice Requires="p14">
      <p:transition spd="slow" p14:dur="2000" advTm="34628"/>
    </mc:Choice>
    <mc:Fallback xmlns="">
      <p:transition spd="slow" advTm="34628"/>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74712" y="476673"/>
            <a:ext cx="7772400" cy="93610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dirty="0" smtClean="0">
                <a:latin typeface="Arial" panose="020B0604020202020204" pitchFamily="34" charset="0"/>
                <a:cs typeface="Arial" panose="020B0604020202020204" pitchFamily="34" charset="0"/>
              </a:rPr>
              <a:t>How You Can Help…</a:t>
            </a:r>
            <a:endParaRPr lang="en-ZA" dirty="0">
              <a:latin typeface="Arial" panose="020B0604020202020204" pitchFamily="34" charset="0"/>
              <a:cs typeface="Arial" panose="020B0604020202020204" pitchFamily="34" charset="0"/>
            </a:endParaRPr>
          </a:p>
        </p:txBody>
      </p:sp>
      <p:sp>
        <p:nvSpPr>
          <p:cNvPr id="3" name="TextBox 2"/>
          <p:cNvSpPr txBox="1"/>
          <p:nvPr/>
        </p:nvSpPr>
        <p:spPr>
          <a:xfrm>
            <a:off x="560040" y="1556792"/>
            <a:ext cx="8001744" cy="5115246"/>
          </a:xfrm>
          <a:prstGeom prst="rect">
            <a:avLst/>
          </a:prstGeom>
          <a:noFill/>
        </p:spPr>
        <p:txBody>
          <a:bodyPr wrap="square" rtlCol="0">
            <a:spAutoFit/>
          </a:bodyPr>
          <a:lstStyle/>
          <a:p>
            <a:pPr marL="342900" indent="-342900">
              <a:lnSpc>
                <a:spcPct val="170000"/>
              </a:lnSpc>
              <a:buFont typeface="Arial" panose="020B0604020202020204" pitchFamily="34" charset="0"/>
              <a:buChar char="•"/>
            </a:pPr>
            <a:r>
              <a:rPr lang="en-ZA" sz="2400" b="1" dirty="0" smtClean="0">
                <a:latin typeface="Arial" panose="020B0604020202020204" pitchFamily="34" charset="0"/>
                <a:cs typeface="Arial" panose="020B0604020202020204" pitchFamily="34" charset="0"/>
              </a:rPr>
              <a:t>ALLOW YOUR CHILD TO ACCEPT, GROW AND MATURE THROUGH CONSEQUENCES.</a:t>
            </a:r>
          </a:p>
          <a:p>
            <a:pPr marL="342900" indent="-342900">
              <a:lnSpc>
                <a:spcPct val="170000"/>
              </a:lnSpc>
              <a:buFont typeface="Arial" panose="020B0604020202020204" pitchFamily="34" charset="0"/>
              <a:buChar char="•"/>
            </a:pPr>
            <a:r>
              <a:rPr lang="en-ZA" sz="2400" dirty="0">
                <a:latin typeface="Arial" panose="020B0604020202020204" pitchFamily="34" charset="0"/>
                <a:cs typeface="Arial" panose="020B0604020202020204" pitchFamily="34" charset="0"/>
              </a:rPr>
              <a:t>H</a:t>
            </a:r>
            <a:r>
              <a:rPr lang="en-ZA" sz="2400" dirty="0" smtClean="0">
                <a:latin typeface="Arial" panose="020B0604020202020204" pitchFamily="34" charset="0"/>
                <a:cs typeface="Arial" panose="020B0604020202020204" pitchFamily="34" charset="0"/>
              </a:rPr>
              <a:t>elp your child work through possible solutions to problems – ask “What are you going to do about it?” </a:t>
            </a:r>
          </a:p>
          <a:p>
            <a:pPr marL="342900" indent="-342900">
              <a:lnSpc>
                <a:spcPct val="170000"/>
              </a:lnSpc>
              <a:buFont typeface="Arial" panose="020B0604020202020204" pitchFamily="34" charset="0"/>
              <a:buChar char="•"/>
            </a:pPr>
            <a:r>
              <a:rPr lang="en-ZA" sz="2400" dirty="0">
                <a:latin typeface="Arial" panose="020B0604020202020204" pitchFamily="34" charset="0"/>
                <a:cs typeface="Arial" panose="020B0604020202020204" pitchFamily="34" charset="0"/>
              </a:rPr>
              <a:t>D</a:t>
            </a:r>
            <a:r>
              <a:rPr lang="en-ZA" sz="2400" dirty="0" smtClean="0">
                <a:latin typeface="Arial" panose="020B0604020202020204" pitchFamily="34" charset="0"/>
                <a:cs typeface="Arial" panose="020B0604020202020204" pitchFamily="34" charset="0"/>
              </a:rPr>
              <a:t>evelop, invest &amp; engage in your child’s interests.</a:t>
            </a:r>
          </a:p>
          <a:p>
            <a:pPr marL="342900" indent="-342900">
              <a:lnSpc>
                <a:spcPct val="170000"/>
              </a:lnSpc>
              <a:buFont typeface="Arial" panose="020B0604020202020204" pitchFamily="34" charset="0"/>
              <a:buChar char="•"/>
            </a:pPr>
            <a:r>
              <a:rPr lang="en-ZA" sz="2400" dirty="0">
                <a:latin typeface="Arial" panose="020B0604020202020204" pitchFamily="34" charset="0"/>
                <a:cs typeface="Arial" panose="020B0604020202020204" pitchFamily="34" charset="0"/>
              </a:rPr>
              <a:t>D</a:t>
            </a:r>
            <a:r>
              <a:rPr lang="en-ZA" sz="2400" dirty="0" smtClean="0">
                <a:latin typeface="Arial" panose="020B0604020202020204" pitchFamily="34" charset="0"/>
                <a:cs typeface="Arial" panose="020B0604020202020204" pitchFamily="34" charset="0"/>
              </a:rPr>
              <a:t>evelop your child’s identity.</a:t>
            </a:r>
          </a:p>
          <a:p>
            <a:pPr>
              <a:lnSpc>
                <a:spcPct val="170000"/>
              </a:lnSpc>
            </a:pPr>
            <a:endParaRPr lang="en-ZA" sz="2400" dirty="0" smtClean="0"/>
          </a:p>
          <a:p>
            <a:pPr marL="342900" indent="-342900">
              <a:lnSpc>
                <a:spcPct val="170000"/>
              </a:lnSpc>
              <a:buFont typeface="Arial" panose="020B0604020202020204" pitchFamily="34" charset="0"/>
              <a:buChar char="•"/>
            </a:pPr>
            <a:endParaRPr lang="en-ZA" sz="2400"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5928" y="4731513"/>
            <a:ext cx="3275856" cy="1842669"/>
          </a:xfrm>
          <a:prstGeom prst="rect">
            <a:avLst/>
          </a:prstGeom>
        </p:spPr>
      </p:pic>
    </p:spTree>
    <p:extLst>
      <p:ext uri="{BB962C8B-B14F-4D97-AF65-F5344CB8AC3E}">
        <p14:creationId xmlns:p14="http://schemas.microsoft.com/office/powerpoint/2010/main" val="3725549021"/>
      </p:ext>
    </p:extLst>
  </p:cSld>
  <p:clrMapOvr>
    <a:masterClrMapping/>
  </p:clrMapOvr>
  <mc:AlternateContent xmlns:mc="http://schemas.openxmlformats.org/markup-compatibility/2006" xmlns:p14="http://schemas.microsoft.com/office/powerpoint/2010/main">
    <mc:Choice Requires="p14">
      <p:transition spd="slow" p14:dur="2000" advTm="78640"/>
    </mc:Choice>
    <mc:Fallback xmlns="">
      <p:transition spd="slow" advTm="7864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091" y="2133544"/>
            <a:ext cx="4430333" cy="443033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1"/>
          <p:cNvSpPr txBox="1">
            <a:spLocks/>
          </p:cNvSpPr>
          <p:nvPr/>
        </p:nvSpPr>
        <p:spPr>
          <a:xfrm>
            <a:off x="360610" y="593167"/>
            <a:ext cx="8190962" cy="37555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pPr>
            <a:r>
              <a:rPr lang="en-ZA" sz="2500" b="1" dirty="0" smtClean="0">
                <a:latin typeface="Arial" panose="020B0604020202020204" pitchFamily="34" charset="0"/>
                <a:cs typeface="Arial" panose="020B0604020202020204" pitchFamily="34" charset="0"/>
              </a:rPr>
              <a:t>February </a:t>
            </a:r>
            <a:r>
              <a:rPr lang="en-ZA" sz="2500" dirty="0" smtClean="0">
                <a:latin typeface="Arial" panose="020B0604020202020204" pitchFamily="34" charset="0"/>
                <a:cs typeface="Arial" panose="020B0604020202020204" pitchFamily="34" charset="0"/>
              </a:rPr>
              <a:t>– Grade One Meet and Greet</a:t>
            </a:r>
          </a:p>
          <a:p>
            <a:pPr>
              <a:lnSpc>
                <a:spcPct val="160000"/>
              </a:lnSpc>
            </a:pPr>
            <a:r>
              <a:rPr lang="en-ZA" sz="2500" b="1" dirty="0" smtClean="0">
                <a:latin typeface="Arial" panose="020B0604020202020204" pitchFamily="34" charset="0"/>
                <a:cs typeface="Arial" panose="020B0604020202020204" pitchFamily="34" charset="0"/>
              </a:rPr>
              <a:t>February </a:t>
            </a:r>
            <a:r>
              <a:rPr lang="en-ZA" sz="2500" dirty="0" smtClean="0">
                <a:latin typeface="Arial" panose="020B0604020202020204" pitchFamily="34" charset="0"/>
                <a:cs typeface="Arial" panose="020B0604020202020204" pitchFamily="34" charset="0"/>
              </a:rPr>
              <a:t>– How to Survive as a Grade One Parent</a:t>
            </a:r>
            <a:endParaRPr lang="en-ZA" sz="2500" dirty="0">
              <a:latin typeface="Arial" panose="020B0604020202020204" pitchFamily="34" charset="0"/>
              <a:cs typeface="Arial" panose="020B0604020202020204" pitchFamily="34" charset="0"/>
            </a:endParaRPr>
          </a:p>
        </p:txBody>
      </p:sp>
      <p:pic>
        <p:nvPicPr>
          <p:cNvPr id="307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932" y="3422975"/>
            <a:ext cx="3420536" cy="20333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180532"/>
      </p:ext>
    </p:extLst>
  </p:cSld>
  <p:clrMapOvr>
    <a:masterClrMapping/>
  </p:clrMapOvr>
  <mc:AlternateContent xmlns:mc="http://schemas.openxmlformats.org/markup-compatibility/2006" xmlns:p14="http://schemas.microsoft.com/office/powerpoint/2010/main">
    <mc:Choice Requires="p14">
      <p:transition spd="slow" p14:dur="2000" advTm="33248"/>
    </mc:Choice>
    <mc:Fallback xmlns="">
      <p:transition spd="slow" advTm="33248"/>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80"/>
            <a:ext cx="9144000" cy="6855420"/>
          </a:xfrm>
          <a:prstGeom prst="rect">
            <a:avLst/>
          </a:prstGeom>
        </p:spPr>
      </p:pic>
    </p:spTree>
    <p:extLst>
      <p:ext uri="{BB962C8B-B14F-4D97-AF65-F5344CB8AC3E}">
        <p14:creationId xmlns:p14="http://schemas.microsoft.com/office/powerpoint/2010/main" val="1742399801"/>
      </p:ext>
    </p:extLst>
  </p:cSld>
  <p:clrMapOvr>
    <a:masterClrMapping/>
  </p:clrMapOvr>
  <mc:AlternateContent xmlns:mc="http://schemas.openxmlformats.org/markup-compatibility/2006" xmlns:p14="http://schemas.microsoft.com/office/powerpoint/2010/main">
    <mc:Choice Requires="p14">
      <p:transition spd="slow" p14:dur="2000" advTm="13458"/>
    </mc:Choice>
    <mc:Fallback xmlns="">
      <p:transition spd="slow" advTm="13458"/>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416338" y="290621"/>
            <a:ext cx="4282533" cy="2104849"/>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ZA" sz="3200" dirty="0" smtClean="0">
                <a:latin typeface="Arial" panose="020B0604020202020204" pitchFamily="34" charset="0"/>
                <a:cs typeface="Arial" panose="020B0604020202020204" pitchFamily="34" charset="0"/>
              </a:rPr>
              <a:t>We look forward to a memorable and enjoyable Grade One year!</a:t>
            </a:r>
            <a:endParaRPr lang="en-ZA" sz="32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0945" t="11246" r="12133"/>
          <a:stretch/>
        </p:blipFill>
        <p:spPr>
          <a:xfrm rot="5400000">
            <a:off x="2343980" y="3418390"/>
            <a:ext cx="3668880" cy="2736997"/>
          </a:xfrm>
          <a:prstGeom prst="rect">
            <a:avLst/>
          </a:prstGeom>
          <a:ln>
            <a:noFill/>
          </a:ln>
          <a:effectLst>
            <a:softEdge rad="112500"/>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29463"/>
          <a:stretch/>
        </p:blipFill>
        <p:spPr>
          <a:xfrm rot="5400000" flipV="1">
            <a:off x="6040739" y="694851"/>
            <a:ext cx="2947204" cy="2138744"/>
          </a:xfrm>
          <a:prstGeom prst="rect">
            <a:avLst/>
          </a:prstGeom>
          <a:ln>
            <a:noFill/>
          </a:ln>
          <a:effectLst>
            <a:softEdge rad="112500"/>
          </a:effec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9860" t="3114" r="28451" b="26275"/>
          <a:stretch/>
        </p:blipFill>
        <p:spPr>
          <a:xfrm>
            <a:off x="5689122" y="3247062"/>
            <a:ext cx="3012668" cy="3374266"/>
          </a:xfrm>
          <a:prstGeom prst="rect">
            <a:avLst/>
          </a:prstGeom>
          <a:ln>
            <a:noFill/>
          </a:ln>
          <a:effectLst>
            <a:softEdge rad="112500"/>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64464" y="3436560"/>
            <a:ext cx="4111641" cy="2312798"/>
          </a:xfrm>
          <a:prstGeom prst="rect">
            <a:avLst/>
          </a:prstGeom>
          <a:ln>
            <a:noFill/>
          </a:ln>
          <a:effectLst>
            <a:softEdge rad="112500"/>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150916" y="838576"/>
            <a:ext cx="2504938" cy="1409028"/>
          </a:xfrm>
          <a:prstGeom prst="rect">
            <a:avLst/>
          </a:prstGeom>
          <a:ln>
            <a:noFill/>
          </a:ln>
          <a:effectLst>
            <a:softEdge rad="112500"/>
          </a:effectLst>
        </p:spPr>
      </p:pic>
    </p:spTree>
    <p:extLst>
      <p:ext uri="{BB962C8B-B14F-4D97-AF65-F5344CB8AC3E}">
        <p14:creationId xmlns:p14="http://schemas.microsoft.com/office/powerpoint/2010/main" val="1646909693"/>
      </p:ext>
    </p:extLst>
  </p:cSld>
  <p:clrMapOvr>
    <a:masterClrMapping/>
  </p:clrMapOvr>
  <mc:AlternateContent xmlns:mc="http://schemas.openxmlformats.org/markup-compatibility/2006" xmlns:p14="http://schemas.microsoft.com/office/powerpoint/2010/main">
    <mc:Choice Requires="p14">
      <p:transition spd="slow" p14:dur="2000" advTm="7046"/>
    </mc:Choice>
    <mc:Fallback xmlns="">
      <p:transition spd="slow" advTm="7046"/>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G-20180227-WA0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3" name="AutoShape 4" descr="IMG-20180227-WA001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5" name="AutoShape 8" descr="Heather Broodry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6" name="AutoShape 10" descr="C:\Users\Rebecca\Documents\Jax\Rebecca\grade one parent talk\6e94aa_c8c4b499107642b8820351969d0d0ce9_mv2.webp"/>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7999"/>
          </a:xfrm>
          <a:prstGeom prst="rect">
            <a:avLst/>
          </a:prstGeom>
        </p:spPr>
      </p:pic>
      <p:sp>
        <p:nvSpPr>
          <p:cNvPr id="13" name="Title 2"/>
          <p:cNvSpPr txBox="1">
            <a:spLocks/>
          </p:cNvSpPr>
          <p:nvPr/>
        </p:nvSpPr>
        <p:spPr>
          <a:xfrm>
            <a:off x="307975" y="1166914"/>
            <a:ext cx="3773510" cy="13686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sz="4000" b="1" dirty="0" smtClean="0">
                <a:latin typeface="Lucida Handwriting" panose="03010101010101010101" pitchFamily="66" charset="0"/>
                <a:cs typeface="Arial" panose="020B0604020202020204" pitchFamily="34" charset="0"/>
              </a:rPr>
              <a:t>THANK YOU AND WELCOME TO THE EDENGLEN FAMILY!</a:t>
            </a:r>
            <a:endParaRPr lang="en-ZA" sz="4000" b="1" dirty="0">
              <a:latin typeface="Lucida Handwriting" panose="03010101010101010101" pitchFamily="66" charset="0"/>
              <a:cs typeface="Arial" panose="020B0604020202020204" pitchFamily="34" charset="0"/>
            </a:endParaRPr>
          </a:p>
        </p:txBody>
      </p:sp>
    </p:spTree>
    <p:extLst>
      <p:ext uri="{BB962C8B-B14F-4D97-AF65-F5344CB8AC3E}">
        <p14:creationId xmlns:p14="http://schemas.microsoft.com/office/powerpoint/2010/main" val="181236605"/>
      </p:ext>
    </p:extLst>
  </p:cSld>
  <p:clrMapOvr>
    <a:masterClrMapping/>
  </p:clrMapOvr>
  <mc:AlternateContent xmlns:mc="http://schemas.openxmlformats.org/markup-compatibility/2006" xmlns:p14="http://schemas.microsoft.com/office/powerpoint/2010/main">
    <mc:Choice Requires="p14">
      <p:transition spd="slow" p14:dur="2000" advTm="11130"/>
    </mc:Choice>
    <mc:Fallback xmlns="">
      <p:transition spd="slow" advTm="1113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328319"/>
            <a:ext cx="7158445" cy="4027452"/>
          </a:xfrm>
          <a:prstGeom prst="rect">
            <a:avLst/>
          </a:prstGeom>
        </p:spPr>
      </p:pic>
    </p:spTree>
    <p:extLst>
      <p:ext uri="{BB962C8B-B14F-4D97-AF65-F5344CB8AC3E}">
        <p14:creationId xmlns:p14="http://schemas.microsoft.com/office/powerpoint/2010/main" val="25004888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1857" t="21956" r="47437" b="8750"/>
          <a:stretch/>
        </p:blipFill>
        <p:spPr>
          <a:xfrm rot="5400000">
            <a:off x="3223761" y="-2017086"/>
            <a:ext cx="2858376" cy="7975841"/>
          </a:xfrm>
          <a:prstGeom prst="rect">
            <a:avLst/>
          </a:prstGeom>
          <a:ln>
            <a:noFill/>
          </a:ln>
          <a:effectLst>
            <a:softEdge rad="112500"/>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2817" t="10939" r="10234"/>
          <a:stretch/>
        </p:blipFill>
        <p:spPr>
          <a:xfrm rot="5400000">
            <a:off x="5861241" y="3570996"/>
            <a:ext cx="2895553" cy="3150920"/>
          </a:xfrm>
          <a:prstGeom prst="rect">
            <a:avLst/>
          </a:prstGeom>
          <a:ln>
            <a:noFill/>
          </a:ln>
          <a:effectLst>
            <a:softEdge rad="112500"/>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7264" t="19397" r="16762" b="45301"/>
          <a:stretch/>
        </p:blipFill>
        <p:spPr>
          <a:xfrm rot="5400000">
            <a:off x="3790223" y="4182515"/>
            <a:ext cx="1725452" cy="1927881"/>
          </a:xfrm>
          <a:prstGeom prst="rect">
            <a:avLst/>
          </a:prstGeom>
          <a:ln>
            <a:noFill/>
          </a:ln>
          <a:effectLst>
            <a:softEdge rad="112500"/>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58591" t="12275" r="14554"/>
          <a:stretch/>
        </p:blipFill>
        <p:spPr>
          <a:xfrm rot="5400000">
            <a:off x="692076" y="3514829"/>
            <a:ext cx="2497281" cy="3263253"/>
          </a:xfrm>
          <a:prstGeom prst="rect">
            <a:avLst/>
          </a:prstGeom>
          <a:ln>
            <a:noFill/>
          </a:ln>
          <a:effectLst>
            <a:softEdge rad="112500"/>
          </a:effectLst>
        </p:spPr>
      </p:pic>
    </p:spTree>
    <p:extLst>
      <p:ext uri="{BB962C8B-B14F-4D97-AF65-F5344CB8AC3E}">
        <p14:creationId xmlns:p14="http://schemas.microsoft.com/office/powerpoint/2010/main" val="8910452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4828" t="10452" r="48193" b="15396"/>
          <a:stretch/>
        </p:blipFill>
        <p:spPr>
          <a:xfrm rot="16200000">
            <a:off x="3597749" y="-2998046"/>
            <a:ext cx="1804016" cy="8261800"/>
          </a:xfrm>
          <a:prstGeom prst="rect">
            <a:avLst/>
          </a:prstGeom>
          <a:ln>
            <a:noFill/>
          </a:ln>
          <a:effectLst>
            <a:softEdge rad="112500"/>
          </a:effec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938" r="31263"/>
          <a:stretch/>
        </p:blipFill>
        <p:spPr>
          <a:xfrm rot="5400000">
            <a:off x="857424" y="2195125"/>
            <a:ext cx="2414639" cy="2309949"/>
          </a:xfrm>
          <a:prstGeom prst="rect">
            <a:avLst/>
          </a:prstGeom>
          <a:ln>
            <a:noFill/>
          </a:ln>
          <a:effectLst>
            <a:softEdge rad="112500"/>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3221" t="6883" r="45162" b="13081"/>
          <a:stretch/>
        </p:blipFill>
        <p:spPr>
          <a:xfrm rot="5400000">
            <a:off x="5113563" y="1040325"/>
            <a:ext cx="2281884" cy="4752304"/>
          </a:xfrm>
          <a:prstGeom prst="rect">
            <a:avLst/>
          </a:prstGeom>
          <a:ln>
            <a:noFill/>
          </a:ln>
          <a:effectLst>
            <a:softEdge rad="112500"/>
          </a:effec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9654" t="26905" b="26011"/>
          <a:stretch/>
        </p:blipFill>
        <p:spPr>
          <a:xfrm>
            <a:off x="1276445" y="4662602"/>
            <a:ext cx="6446624" cy="2125015"/>
          </a:xfrm>
          <a:prstGeom prst="rect">
            <a:avLst/>
          </a:prstGeom>
          <a:ln>
            <a:noFill/>
          </a:ln>
          <a:effectLst>
            <a:softEdge rad="112500"/>
          </a:effectLst>
        </p:spPr>
      </p:pic>
    </p:spTree>
    <p:extLst>
      <p:ext uri="{BB962C8B-B14F-4D97-AF65-F5344CB8AC3E}">
        <p14:creationId xmlns:p14="http://schemas.microsoft.com/office/powerpoint/2010/main" val="2414524581"/>
      </p:ext>
    </p:extLst>
  </p:cSld>
  <p:clrMapOvr>
    <a:masterClrMapping/>
  </p:clrMapOvr>
  <mc:AlternateContent xmlns:mc="http://schemas.openxmlformats.org/markup-compatibility/2006" xmlns:p14="http://schemas.microsoft.com/office/powerpoint/2010/main">
    <mc:Choice Requires="p14">
      <p:transition spd="slow" p14:dur="2000" advTm="15253"/>
    </mc:Choice>
    <mc:Fallback xmlns="">
      <p:transition spd="slow" advTm="15253"/>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50" y="365127"/>
            <a:ext cx="7886700" cy="93564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b="1" dirty="0" smtClean="0">
                <a:latin typeface="Arial" panose="020B0604020202020204" pitchFamily="34" charset="0"/>
                <a:cs typeface="Arial" panose="020B0604020202020204" pitchFamily="34" charset="0"/>
              </a:rPr>
              <a:t>WELCOME PACK</a:t>
            </a:r>
            <a:endParaRPr lang="en-ZA" b="1" dirty="0">
              <a:latin typeface="Arial" panose="020B0604020202020204" pitchFamily="34" charset="0"/>
              <a:cs typeface="Arial" panose="020B0604020202020204" pitchFamily="34" charset="0"/>
            </a:endParaRPr>
          </a:p>
        </p:txBody>
      </p:sp>
      <p:sp>
        <p:nvSpPr>
          <p:cNvPr id="3" name="Content Placeholder 1"/>
          <p:cNvSpPr txBox="1">
            <a:spLocks/>
          </p:cNvSpPr>
          <p:nvPr/>
        </p:nvSpPr>
        <p:spPr>
          <a:xfrm>
            <a:off x="347546" y="1577294"/>
            <a:ext cx="3823513" cy="480382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sz="3600" dirty="0" smtClean="0"/>
          </a:p>
          <a:p>
            <a:r>
              <a:rPr lang="en-ZA" sz="3600" dirty="0" smtClean="0"/>
              <a:t>Plastic envelope</a:t>
            </a:r>
          </a:p>
          <a:p>
            <a:r>
              <a:rPr lang="en-ZA" sz="3600" dirty="0" smtClean="0"/>
              <a:t>Library bag</a:t>
            </a:r>
          </a:p>
          <a:p>
            <a:r>
              <a:rPr lang="en-ZA" sz="3600" dirty="0" smtClean="0"/>
              <a:t>Information brochure</a:t>
            </a:r>
          </a:p>
          <a:p>
            <a:r>
              <a:rPr lang="en-US" sz="3600" dirty="0" smtClean="0"/>
              <a:t>Homework diary</a:t>
            </a:r>
          </a:p>
          <a:p>
            <a:r>
              <a:rPr lang="en-US" sz="3600" dirty="0" smtClean="0"/>
              <a:t>Labels</a:t>
            </a:r>
          </a:p>
          <a:p>
            <a:r>
              <a:rPr lang="en-US" sz="3600" dirty="0" smtClean="0"/>
              <a:t>PPE</a:t>
            </a:r>
            <a:endParaRPr lang="en-ZA" sz="3600" dirty="0" smtClean="0"/>
          </a:p>
          <a:p>
            <a:endParaRPr lang="en-US" sz="3600" dirty="0"/>
          </a:p>
          <a:p>
            <a:pPr marL="0" indent="0">
              <a:buNone/>
            </a:pPr>
            <a:r>
              <a:rPr lang="en-US" sz="4600" b="1" u="sng" dirty="0" smtClean="0">
                <a:solidFill>
                  <a:srgbClr val="FF0000"/>
                </a:solidFill>
              </a:rPr>
              <a:t>Welcome Packs will be handed out on Saturday, 12 December 2020.</a:t>
            </a:r>
            <a:endParaRPr lang="en-ZA" sz="4600" b="1" u="sng" dirty="0" smtClean="0">
              <a:solidFill>
                <a:srgbClr val="FF0000"/>
              </a:solidFill>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4275562" y="2577653"/>
            <a:ext cx="4459113" cy="2095500"/>
          </a:xfrm>
          <a:prstGeom prst="rect">
            <a:avLst/>
          </a:prstGeom>
          <a:noFill/>
        </p:spPr>
      </p:pic>
    </p:spTree>
    <p:extLst>
      <p:ext uri="{BB962C8B-B14F-4D97-AF65-F5344CB8AC3E}">
        <p14:creationId xmlns:p14="http://schemas.microsoft.com/office/powerpoint/2010/main" val="2175668245"/>
      </p:ext>
    </p:extLst>
  </p:cSld>
  <p:clrMapOvr>
    <a:masterClrMapping/>
  </p:clrMapOvr>
  <mc:AlternateContent xmlns:mc="http://schemas.openxmlformats.org/markup-compatibility/2006" xmlns:p14="http://schemas.microsoft.com/office/powerpoint/2010/main">
    <mc:Choice Requires="p14">
      <p:transition spd="slow" p14:dur="2000" advTm="110873"/>
    </mc:Choice>
    <mc:Fallback xmlns="">
      <p:transition spd="slow" advTm="110873"/>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513" y="2961986"/>
            <a:ext cx="5408024" cy="2246769"/>
          </a:xfrm>
          <a:prstGeom prst="rect">
            <a:avLst/>
          </a:prstGeom>
        </p:spPr>
        <p:txBody>
          <a:bodyPr wrap="square">
            <a:spAutoFit/>
          </a:bodyPr>
          <a:lstStyle/>
          <a:p>
            <a:pPr marL="285750" indent="-285750">
              <a:buFont typeface="Arial" panose="020B0604020202020204" pitchFamily="34" charset="0"/>
              <a:buChar char="•"/>
            </a:pPr>
            <a:r>
              <a:rPr lang="en-ZA" sz="2800" dirty="0"/>
              <a:t>Stationery </a:t>
            </a:r>
            <a:r>
              <a:rPr lang="en-ZA" sz="2800" dirty="0" smtClean="0"/>
              <a:t>list</a:t>
            </a:r>
          </a:p>
          <a:p>
            <a:pPr marL="285750" indent="-285750">
              <a:buFont typeface="Arial" panose="020B0604020202020204" pitchFamily="34" charset="0"/>
              <a:buChar char="•"/>
            </a:pPr>
            <a:r>
              <a:rPr lang="en-US" sz="2800" dirty="0" smtClean="0"/>
              <a:t>Information leaflet</a:t>
            </a:r>
            <a:endParaRPr lang="en-ZA" sz="2800" dirty="0"/>
          </a:p>
          <a:p>
            <a:pPr marL="285750" indent="-285750">
              <a:buFont typeface="Arial" panose="020B0604020202020204" pitchFamily="34" charset="0"/>
              <a:buChar char="•"/>
            </a:pPr>
            <a:r>
              <a:rPr lang="en-ZA" sz="2800" dirty="0"/>
              <a:t>Karri App brochure</a:t>
            </a:r>
          </a:p>
          <a:p>
            <a:pPr marL="285750" indent="-285750">
              <a:buFont typeface="Arial" panose="020B0604020202020204" pitchFamily="34" charset="0"/>
              <a:buChar char="•"/>
            </a:pPr>
            <a:r>
              <a:rPr lang="en-US" sz="2800" dirty="0" smtClean="0"/>
              <a:t>Stationery Brochure</a:t>
            </a:r>
          </a:p>
          <a:p>
            <a:pPr marL="285750" indent="-285750">
              <a:buFont typeface="Arial" panose="020B0604020202020204" pitchFamily="34" charset="0"/>
              <a:buChar char="•"/>
            </a:pPr>
            <a:r>
              <a:rPr lang="en-US" sz="2800" dirty="0" err="1" smtClean="0"/>
              <a:t>Makro</a:t>
            </a:r>
            <a:r>
              <a:rPr lang="en-US" sz="2800" dirty="0" smtClean="0"/>
              <a:t> Card forms</a:t>
            </a:r>
            <a:endParaRPr lang="en-ZA" sz="2800" dirty="0"/>
          </a:p>
        </p:txBody>
      </p:sp>
      <p:sp>
        <p:nvSpPr>
          <p:cNvPr id="3" name="Title 1"/>
          <p:cNvSpPr txBox="1">
            <a:spLocks/>
          </p:cNvSpPr>
          <p:nvPr/>
        </p:nvSpPr>
        <p:spPr>
          <a:xfrm>
            <a:off x="628650" y="365127"/>
            <a:ext cx="7886700" cy="93564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b="1" dirty="0" smtClean="0">
                <a:latin typeface="Arial" panose="020B0604020202020204" pitchFamily="34" charset="0"/>
                <a:cs typeface="Arial" panose="020B0604020202020204" pitchFamily="34" charset="0"/>
              </a:rPr>
              <a:t>INFORMATION</a:t>
            </a:r>
            <a:endParaRPr lang="en-ZA" b="1" dirty="0">
              <a:latin typeface="Arial" panose="020B0604020202020204" pitchFamily="34" charset="0"/>
              <a:cs typeface="Arial" panose="020B0604020202020204" pitchFamily="34" charset="0"/>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669280" y="4937760"/>
            <a:ext cx="3248275" cy="1680780"/>
          </a:xfrm>
          <a:prstGeom prst="rect">
            <a:avLst/>
          </a:prstGeom>
          <a:noFill/>
        </p:spPr>
      </p:pic>
      <p:sp>
        <p:nvSpPr>
          <p:cNvPr id="5" name="Rectangle 4"/>
          <p:cNvSpPr/>
          <p:nvPr/>
        </p:nvSpPr>
        <p:spPr>
          <a:xfrm>
            <a:off x="522514" y="1654323"/>
            <a:ext cx="7992836" cy="954107"/>
          </a:xfrm>
          <a:prstGeom prst="rect">
            <a:avLst/>
          </a:prstGeom>
        </p:spPr>
        <p:txBody>
          <a:bodyPr wrap="square">
            <a:spAutoFit/>
          </a:bodyPr>
          <a:lstStyle/>
          <a:p>
            <a:r>
              <a:rPr lang="en-ZA" sz="2800" dirty="0" smtClean="0"/>
              <a:t>You will also receive the following in the Welcome Packs:</a:t>
            </a:r>
            <a:endParaRPr lang="en-ZA" sz="2800" dirty="0"/>
          </a:p>
        </p:txBody>
      </p:sp>
    </p:spTree>
    <p:extLst>
      <p:ext uri="{BB962C8B-B14F-4D97-AF65-F5344CB8AC3E}">
        <p14:creationId xmlns:p14="http://schemas.microsoft.com/office/powerpoint/2010/main" val="2385384766"/>
      </p:ext>
    </p:extLst>
  </p:cSld>
  <p:clrMapOvr>
    <a:masterClrMapping/>
  </p:clrMapOvr>
  <mc:AlternateContent xmlns:mc="http://schemas.openxmlformats.org/markup-compatibility/2006" xmlns:p14="http://schemas.microsoft.com/office/powerpoint/2010/main">
    <mc:Choice Requires="p14">
      <p:transition spd="slow" p14:dur="2000" advTm="25369"/>
    </mc:Choice>
    <mc:Fallback xmlns="">
      <p:transition spd="slow" advTm="25369"/>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50" y="481036"/>
            <a:ext cx="7886700" cy="93564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b="1" dirty="0" smtClean="0">
                <a:latin typeface="Arial" panose="020B0604020202020204" pitchFamily="34" charset="0"/>
                <a:cs typeface="Arial" panose="020B0604020202020204" pitchFamily="34" charset="0"/>
              </a:rPr>
              <a:t>SCHOOL TIMES</a:t>
            </a:r>
            <a:endParaRPr lang="en-ZA" b="1" dirty="0">
              <a:latin typeface="Arial" panose="020B0604020202020204" pitchFamily="34" charset="0"/>
              <a:cs typeface="Arial" panose="020B0604020202020204" pitchFamily="34" charset="0"/>
            </a:endParaRPr>
          </a:p>
        </p:txBody>
      </p:sp>
      <p:sp>
        <p:nvSpPr>
          <p:cNvPr id="3" name="Content Placeholder 1"/>
          <p:cNvSpPr txBox="1">
            <a:spLocks/>
          </p:cNvSpPr>
          <p:nvPr/>
        </p:nvSpPr>
        <p:spPr>
          <a:xfrm>
            <a:off x="360608" y="1416676"/>
            <a:ext cx="8154742" cy="484245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3200" dirty="0" smtClean="0"/>
              <a:t>School starts at </a:t>
            </a:r>
            <a:r>
              <a:rPr lang="en-ZA" sz="3200" b="1" dirty="0" smtClean="0">
                <a:solidFill>
                  <a:srgbClr val="FF0000"/>
                </a:solidFill>
              </a:rPr>
              <a:t>07:45</a:t>
            </a:r>
            <a:r>
              <a:rPr lang="en-ZA" sz="3200" dirty="0" smtClean="0"/>
              <a:t> – please ensure your child is on time.</a:t>
            </a:r>
          </a:p>
          <a:p>
            <a:r>
              <a:rPr lang="en-ZA" sz="3200" dirty="0" smtClean="0"/>
              <a:t>Please do not walk your child into school.</a:t>
            </a:r>
          </a:p>
          <a:p>
            <a:r>
              <a:rPr lang="en-ZA" sz="3200" dirty="0" smtClean="0"/>
              <a:t>“Feeding Time” at </a:t>
            </a:r>
            <a:r>
              <a:rPr lang="en-ZA" sz="3200" b="1" dirty="0" smtClean="0">
                <a:solidFill>
                  <a:srgbClr val="FF0000"/>
                </a:solidFill>
              </a:rPr>
              <a:t>10:00</a:t>
            </a:r>
          </a:p>
          <a:p>
            <a:r>
              <a:rPr lang="en-ZA" sz="3200" dirty="0" smtClean="0"/>
              <a:t>One half hour break.</a:t>
            </a:r>
          </a:p>
          <a:p>
            <a:r>
              <a:rPr lang="en-ZA" sz="3200" dirty="0" smtClean="0"/>
              <a:t>School closes at </a:t>
            </a:r>
            <a:r>
              <a:rPr lang="en-ZA" sz="3200" b="1" dirty="0" smtClean="0">
                <a:solidFill>
                  <a:srgbClr val="FF0000"/>
                </a:solidFill>
              </a:rPr>
              <a:t>14:00</a:t>
            </a:r>
            <a:r>
              <a:rPr lang="en-ZA" sz="3200" dirty="0" smtClean="0"/>
              <a:t> on Mondays to Thursdays and at </a:t>
            </a:r>
            <a:r>
              <a:rPr lang="en-ZA" sz="3200" b="1" dirty="0" smtClean="0">
                <a:solidFill>
                  <a:srgbClr val="FF0000"/>
                </a:solidFill>
              </a:rPr>
              <a:t>13:30</a:t>
            </a:r>
            <a:r>
              <a:rPr lang="en-ZA" sz="3200" dirty="0" smtClean="0"/>
              <a:t> on Fridays – please ensure your child is fetched on time or supervised in the afternoons.</a:t>
            </a:r>
          </a:p>
          <a:p>
            <a:r>
              <a:rPr lang="en-ZA" sz="3200" dirty="0" smtClean="0"/>
              <a:t>Aftercare – Teacher Bev</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885" y="4865598"/>
            <a:ext cx="1767021" cy="1767021"/>
          </a:xfrm>
          <a:prstGeom prst="rect">
            <a:avLst/>
          </a:prstGeom>
        </p:spPr>
      </p:pic>
    </p:spTree>
    <p:extLst>
      <p:ext uri="{BB962C8B-B14F-4D97-AF65-F5344CB8AC3E}">
        <p14:creationId xmlns:p14="http://schemas.microsoft.com/office/powerpoint/2010/main" val="2390856694"/>
      </p:ext>
    </p:extLst>
  </p:cSld>
  <p:clrMapOvr>
    <a:masterClrMapping/>
  </p:clrMapOvr>
  <mc:AlternateContent xmlns:mc="http://schemas.openxmlformats.org/markup-compatibility/2006" xmlns:p14="http://schemas.microsoft.com/office/powerpoint/2010/main">
    <mc:Choice Requires="p14">
      <p:transition spd="slow" p14:dur="2000" advTm="145087"/>
    </mc:Choice>
    <mc:Fallback xmlns="">
      <p:transition spd="slow" advTm="145087"/>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49" y="608452"/>
            <a:ext cx="7886700" cy="93564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b="1" dirty="0" smtClean="0">
                <a:latin typeface="Arial" panose="020B0604020202020204" pitchFamily="34" charset="0"/>
                <a:cs typeface="Arial" panose="020B0604020202020204" pitchFamily="34" charset="0"/>
              </a:rPr>
              <a:t>UNIFORM</a:t>
            </a:r>
            <a:endParaRPr lang="en-ZA" b="1" dirty="0">
              <a:latin typeface="Arial" panose="020B0604020202020204" pitchFamily="34" charset="0"/>
              <a:cs typeface="Arial" panose="020B0604020202020204" pitchFamily="34" charset="0"/>
            </a:endParaRPr>
          </a:p>
        </p:txBody>
      </p:sp>
      <p:sp>
        <p:nvSpPr>
          <p:cNvPr id="3" name="Content Placeholder 1"/>
          <p:cNvSpPr txBox="1">
            <a:spLocks/>
          </p:cNvSpPr>
          <p:nvPr/>
        </p:nvSpPr>
        <p:spPr>
          <a:xfrm>
            <a:off x="289774" y="1300767"/>
            <a:ext cx="8564451" cy="53447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ZA" sz="2000" dirty="0" smtClean="0">
                <a:latin typeface="Arial" panose="020B0604020202020204" pitchFamily="34" charset="0"/>
                <a:cs typeface="Arial" panose="020B0604020202020204" pitchFamily="34" charset="0"/>
              </a:rPr>
              <a:t>Please label ALL clothing – labels in Welcome Pack</a:t>
            </a:r>
          </a:p>
          <a:p>
            <a:pPr>
              <a:lnSpc>
                <a:spcPct val="150000"/>
              </a:lnSpc>
            </a:pPr>
            <a:r>
              <a:rPr lang="en-ZA" sz="2000" dirty="0" smtClean="0">
                <a:latin typeface="Arial" panose="020B0604020202020204" pitchFamily="34" charset="0"/>
                <a:cs typeface="Arial" panose="020B0604020202020204" pitchFamily="34" charset="0"/>
              </a:rPr>
              <a:t>Caps are compulsory.</a:t>
            </a:r>
          </a:p>
          <a:p>
            <a:pPr>
              <a:lnSpc>
                <a:spcPct val="150000"/>
              </a:lnSpc>
            </a:pPr>
            <a:r>
              <a:rPr lang="en-ZA" sz="2000" dirty="0" smtClean="0">
                <a:latin typeface="Arial" panose="020B0604020202020204" pitchFamily="34" charset="0"/>
                <a:cs typeface="Arial" panose="020B0604020202020204" pitchFamily="34" charset="0"/>
              </a:rPr>
              <a:t>The lost property room / second-hand shop is open every afternoon straight after school. </a:t>
            </a:r>
          </a:p>
          <a:p>
            <a:pPr>
              <a:lnSpc>
                <a:spcPct val="150000"/>
              </a:lnSpc>
            </a:pPr>
            <a:r>
              <a:rPr lang="en-ZA" sz="2000" dirty="0" smtClean="0">
                <a:latin typeface="Arial" panose="020B0604020202020204" pitchFamily="34" charset="0"/>
                <a:cs typeface="Arial" panose="020B0604020202020204" pitchFamily="34" charset="0"/>
              </a:rPr>
              <a:t>Teachers are </a:t>
            </a:r>
            <a:r>
              <a:rPr lang="en-ZA" sz="2000" b="1" dirty="0" smtClean="0">
                <a:latin typeface="Arial" panose="020B0604020202020204" pitchFamily="34" charset="0"/>
                <a:cs typeface="Arial" panose="020B0604020202020204" pitchFamily="34" charset="0"/>
              </a:rPr>
              <a:t>not responsible </a:t>
            </a:r>
            <a:r>
              <a:rPr lang="en-ZA" sz="2000" dirty="0" smtClean="0">
                <a:latin typeface="Arial" panose="020B0604020202020204" pitchFamily="34" charset="0"/>
                <a:cs typeface="Arial" panose="020B0604020202020204" pitchFamily="34" charset="0"/>
              </a:rPr>
              <a:t>for any missing items.</a:t>
            </a:r>
          </a:p>
          <a:p>
            <a:pPr>
              <a:lnSpc>
                <a:spcPct val="150000"/>
              </a:lnSpc>
            </a:pPr>
            <a:r>
              <a:rPr lang="en-ZA" sz="2000" dirty="0" smtClean="0">
                <a:latin typeface="Arial" panose="020B0604020202020204" pitchFamily="34" charset="0"/>
                <a:cs typeface="Arial" panose="020B0604020202020204" pitchFamily="34" charset="0"/>
              </a:rPr>
              <a:t>Children must be neat and tidy at all times (refer to diary for uniform rules and the correct day for P.E. uniform / library bag).</a:t>
            </a:r>
          </a:p>
          <a:p>
            <a:pPr>
              <a:lnSpc>
                <a:spcPct val="150000"/>
              </a:lnSpc>
            </a:pPr>
            <a:r>
              <a:rPr lang="en-ZA" sz="2000" dirty="0" smtClean="0">
                <a:latin typeface="Arial" panose="020B0604020202020204" pitchFamily="34" charset="0"/>
                <a:cs typeface="Arial" panose="020B0604020202020204" pitchFamily="34" charset="0"/>
              </a:rPr>
              <a:t>If your child forgets his / her P.E. uniform or library bag please </a:t>
            </a:r>
            <a:r>
              <a:rPr lang="en-ZA" sz="2000" b="1" dirty="0" smtClean="0">
                <a:latin typeface="Arial" panose="020B0604020202020204" pitchFamily="34" charset="0"/>
                <a:cs typeface="Arial" panose="020B0604020202020204" pitchFamily="34" charset="0"/>
              </a:rPr>
              <a:t>DO NOT </a:t>
            </a:r>
            <a:r>
              <a:rPr lang="en-ZA" sz="2000" dirty="0" smtClean="0">
                <a:latin typeface="Arial" panose="020B0604020202020204" pitchFamily="34" charset="0"/>
                <a:cs typeface="Arial" panose="020B0604020202020204" pitchFamily="34" charset="0"/>
              </a:rPr>
              <a:t>drop it off at the front office.  </a:t>
            </a:r>
            <a:endParaRPr lang="en-ZA"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762" y="654414"/>
            <a:ext cx="2121462" cy="1891423"/>
          </a:xfrm>
          <a:prstGeom prst="rect">
            <a:avLst/>
          </a:prstGeom>
        </p:spPr>
      </p:pic>
    </p:spTree>
    <p:extLst>
      <p:ext uri="{BB962C8B-B14F-4D97-AF65-F5344CB8AC3E}">
        <p14:creationId xmlns:p14="http://schemas.microsoft.com/office/powerpoint/2010/main" val="3322862995"/>
      </p:ext>
    </p:extLst>
  </p:cSld>
  <p:clrMapOvr>
    <a:masterClrMapping/>
  </p:clrMapOvr>
  <mc:AlternateContent xmlns:mc="http://schemas.openxmlformats.org/markup-compatibility/2006" xmlns:p14="http://schemas.microsoft.com/office/powerpoint/2010/main">
    <mc:Choice Requires="p14">
      <p:transition spd="slow" p14:dur="2000" advTm="64824"/>
    </mc:Choice>
    <mc:Fallback xmlns="">
      <p:transition spd="slow" advTm="64824"/>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47" y="677735"/>
            <a:ext cx="7886700" cy="93564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b="1" dirty="0" smtClean="0">
                <a:latin typeface="Arial" panose="020B0604020202020204" pitchFamily="34" charset="0"/>
                <a:cs typeface="Arial" panose="020B0604020202020204" pitchFamily="34" charset="0"/>
              </a:rPr>
              <a:t>UNIFORM</a:t>
            </a:r>
            <a:endParaRPr lang="en-ZA" b="1" dirty="0">
              <a:latin typeface="Arial" panose="020B0604020202020204" pitchFamily="34" charset="0"/>
              <a:cs typeface="Arial" panose="020B0604020202020204" pitchFamily="34" charset="0"/>
            </a:endParaRPr>
          </a:p>
        </p:txBody>
      </p:sp>
      <p:sp>
        <p:nvSpPr>
          <p:cNvPr id="3" name="Content Placeholder 1"/>
          <p:cNvSpPr txBox="1">
            <a:spLocks/>
          </p:cNvSpPr>
          <p:nvPr/>
        </p:nvSpPr>
        <p:spPr>
          <a:xfrm>
            <a:off x="289771" y="1513269"/>
            <a:ext cx="8564451" cy="53447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ZA" sz="3200" b="1" dirty="0" smtClean="0">
                <a:latin typeface="Arial" panose="020B0604020202020204" pitchFamily="34" charset="0"/>
                <a:cs typeface="Arial" panose="020B0604020202020204" pitchFamily="34" charset="0"/>
              </a:rPr>
              <a:t>Blanket for Winter</a:t>
            </a:r>
            <a:endParaRPr lang="en-ZA" sz="32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732" y="3155324"/>
            <a:ext cx="2558871" cy="3411828"/>
          </a:xfrm>
          <a:prstGeom prst="rect">
            <a:avLst/>
          </a:prstGeom>
          <a:ln>
            <a:noFill/>
          </a:ln>
          <a:effectLst>
            <a:softEdge rad="112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2562" y="2491044"/>
            <a:ext cx="2558871" cy="3411828"/>
          </a:xfrm>
          <a:prstGeom prst="rect">
            <a:avLst/>
          </a:prstGeom>
          <a:ln>
            <a:noFill/>
          </a:ln>
          <a:effectLst>
            <a:softEdge rad="112500"/>
          </a:effectLst>
        </p:spPr>
      </p:pic>
      <p:sp>
        <p:nvSpPr>
          <p:cNvPr id="6" name="Content Placeholder 1"/>
          <p:cNvSpPr txBox="1">
            <a:spLocks/>
          </p:cNvSpPr>
          <p:nvPr/>
        </p:nvSpPr>
        <p:spPr>
          <a:xfrm>
            <a:off x="6073392" y="2832984"/>
            <a:ext cx="2672367" cy="3661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ZA" sz="2000" dirty="0" smtClean="0">
                <a:latin typeface="Arial" panose="020B0604020202020204" pitchFamily="34" charset="0"/>
                <a:cs typeface="Arial" panose="020B0604020202020204" pitchFamily="34" charset="0"/>
              </a:rPr>
              <a:t>Order forms will go out in the first term.</a:t>
            </a:r>
          </a:p>
          <a:p>
            <a:pPr>
              <a:lnSpc>
                <a:spcPct val="150000"/>
              </a:lnSpc>
            </a:pPr>
            <a:r>
              <a:rPr lang="en-ZA" sz="2000" dirty="0" smtClean="0">
                <a:latin typeface="Arial" panose="020B0604020202020204" pitchFamily="34" charset="0"/>
                <a:cs typeface="Arial" panose="020B0604020202020204" pitchFamily="34" charset="0"/>
              </a:rPr>
              <a:t>Embroidery – name and surname.</a:t>
            </a:r>
          </a:p>
          <a:p>
            <a:pPr>
              <a:lnSpc>
                <a:spcPct val="150000"/>
              </a:lnSpc>
            </a:pPr>
            <a:r>
              <a:rPr lang="en-ZA" sz="2000" dirty="0" smtClean="0">
                <a:latin typeface="Arial" panose="020B0604020202020204" pitchFamily="34" charset="0"/>
                <a:cs typeface="Arial" panose="020B0604020202020204" pitchFamily="34" charset="0"/>
              </a:rPr>
              <a:t>Cost depends on embroidery.</a:t>
            </a:r>
          </a:p>
        </p:txBody>
      </p:sp>
    </p:spTree>
    <p:extLst>
      <p:ext uri="{BB962C8B-B14F-4D97-AF65-F5344CB8AC3E}">
        <p14:creationId xmlns:p14="http://schemas.microsoft.com/office/powerpoint/2010/main" val="521788125"/>
      </p:ext>
    </p:extLst>
  </p:cSld>
  <p:clrMapOvr>
    <a:masterClrMapping/>
  </p:clrMapOvr>
  <mc:AlternateContent xmlns:mc="http://schemas.openxmlformats.org/markup-compatibility/2006" xmlns:p14="http://schemas.microsoft.com/office/powerpoint/2010/main">
    <mc:Choice Requires="p14">
      <p:transition spd="slow" p14:dur="2000" advTm="19464"/>
    </mc:Choice>
    <mc:Fallback xmlns="">
      <p:transition spd="slow" advTm="19464"/>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57200" y="62236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b="1" dirty="0" smtClean="0">
                <a:latin typeface="Arial" panose="020B0604020202020204" pitchFamily="34" charset="0"/>
                <a:cs typeface="Arial" panose="020B0604020202020204" pitchFamily="34" charset="0"/>
              </a:rPr>
              <a:t>STATIONERY</a:t>
            </a:r>
            <a:endParaRPr lang="en-ZA"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1032" b="21315"/>
          <a:stretch/>
        </p:blipFill>
        <p:spPr>
          <a:xfrm>
            <a:off x="366393" y="1765368"/>
            <a:ext cx="4650581" cy="4571038"/>
          </a:xfrm>
          <a:prstGeom prst="rect">
            <a:avLst/>
          </a:prstGeom>
          <a:ln>
            <a:noFill/>
          </a:ln>
          <a:effectLst>
            <a:softEdge rad="112500"/>
          </a:effectLst>
        </p:spPr>
      </p:pic>
      <p:sp>
        <p:nvSpPr>
          <p:cNvPr id="5" name="Content Placeholder 1"/>
          <p:cNvSpPr txBox="1">
            <a:spLocks/>
          </p:cNvSpPr>
          <p:nvPr/>
        </p:nvSpPr>
        <p:spPr>
          <a:xfrm>
            <a:off x="5120005" y="1454176"/>
            <a:ext cx="3669825" cy="5193422"/>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2400" dirty="0" smtClean="0"/>
              <a:t>Stationery list.</a:t>
            </a:r>
          </a:p>
          <a:p>
            <a:r>
              <a:rPr lang="en-ZA" sz="2400" dirty="0" smtClean="0"/>
              <a:t>Stationery must be labelled with your child’s name.</a:t>
            </a:r>
          </a:p>
          <a:p>
            <a:r>
              <a:rPr lang="en-ZA" sz="2400" dirty="0" smtClean="0"/>
              <a:t>Please keep a portion of stationery at home so your child can complete his / her homework.</a:t>
            </a:r>
          </a:p>
          <a:p>
            <a:r>
              <a:rPr lang="en-ZA" sz="2400" dirty="0" smtClean="0"/>
              <a:t>Extra stationery is kept in the class storeroom for convenience and prevention of disruptions.</a:t>
            </a:r>
          </a:p>
          <a:p>
            <a:r>
              <a:rPr lang="en-ZA" sz="2400" dirty="0" smtClean="0"/>
              <a:t>Left over stationery will be returned to you at the end of the school year. Sundries will not be returned.</a:t>
            </a:r>
          </a:p>
          <a:p>
            <a:r>
              <a:rPr lang="en-ZA" sz="2400" dirty="0" smtClean="0"/>
              <a:t>Lost stationery is not the responsibility of the teachers.</a:t>
            </a:r>
          </a:p>
        </p:txBody>
      </p:sp>
    </p:spTree>
    <p:extLst>
      <p:ext uri="{BB962C8B-B14F-4D97-AF65-F5344CB8AC3E}">
        <p14:creationId xmlns:p14="http://schemas.microsoft.com/office/powerpoint/2010/main" val="274190194"/>
      </p:ext>
    </p:extLst>
  </p:cSld>
  <p:clrMapOvr>
    <a:masterClrMapping/>
  </p:clrMapOvr>
  <mc:AlternateContent xmlns:mc="http://schemas.openxmlformats.org/markup-compatibility/2006" xmlns:p14="http://schemas.microsoft.com/office/powerpoint/2010/main">
    <mc:Choice Requires="p14">
      <p:transition spd="slow" p14:dur="2000" advTm="43500"/>
    </mc:Choice>
    <mc:Fallback xmlns="">
      <p:transition spd="slow" advTm="435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1539</TotalTime>
  <Words>1880</Words>
  <Application>Microsoft Office PowerPoint</Application>
  <PresentationFormat>On-screen Show (4:3)</PresentationFormat>
  <Paragraphs>198</Paragraphs>
  <Slides>39</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Calibri Light</vt:lpstr>
      <vt:lpstr>Lucida Handwriting</vt:lpstr>
      <vt:lpstr>Office Theme</vt:lpstr>
      <vt:lpstr>Welcome to Our New Grade One Parents 2021 Edenglen Primary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Grade 1 Meet and Greet  2016 Edenglen Primary School</dc:title>
  <dc:creator>Rebecca Auckland</dc:creator>
  <cp:lastModifiedBy>Roshanah Chalklen</cp:lastModifiedBy>
  <cp:revision>79</cp:revision>
  <cp:lastPrinted>2019-10-31T14:45:09Z</cp:lastPrinted>
  <dcterms:created xsi:type="dcterms:W3CDTF">2016-01-17T09:16:13Z</dcterms:created>
  <dcterms:modified xsi:type="dcterms:W3CDTF">2020-12-08T07:15:10Z</dcterms:modified>
</cp:coreProperties>
</file>